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78" r:id="rId2"/>
    <p:sldId id="583" r:id="rId3"/>
    <p:sldId id="351" r:id="rId4"/>
    <p:sldId id="598" r:id="rId5"/>
    <p:sldId id="558" r:id="rId6"/>
    <p:sldId id="559" r:id="rId7"/>
    <p:sldId id="579" r:id="rId8"/>
    <p:sldId id="560" r:id="rId9"/>
    <p:sldId id="561" r:id="rId10"/>
    <p:sldId id="610" r:id="rId11"/>
    <p:sldId id="562" r:id="rId12"/>
    <p:sldId id="563" r:id="rId13"/>
    <p:sldId id="580" r:id="rId14"/>
    <p:sldId id="555" r:id="rId15"/>
    <p:sldId id="590" r:id="rId16"/>
    <p:sldId id="370" r:id="rId17"/>
    <p:sldId id="390" r:id="rId18"/>
    <p:sldId id="564" r:id="rId19"/>
    <p:sldId id="482" r:id="rId20"/>
    <p:sldId id="581" r:id="rId21"/>
    <p:sldId id="587" r:id="rId22"/>
    <p:sldId id="602" r:id="rId23"/>
    <p:sldId id="485" r:id="rId24"/>
    <p:sldId id="603" r:id="rId25"/>
    <p:sldId id="611" r:id="rId26"/>
    <p:sldId id="607" r:id="rId27"/>
    <p:sldId id="613" r:id="rId28"/>
    <p:sldId id="277" r:id="rId29"/>
    <p:sldId id="614" r:id="rId30"/>
    <p:sldId id="615" r:id="rId31"/>
    <p:sldId id="621" r:id="rId32"/>
    <p:sldId id="616" r:id="rId33"/>
    <p:sldId id="617" r:id="rId34"/>
    <p:sldId id="618" r:id="rId35"/>
    <p:sldId id="622" r:id="rId36"/>
    <p:sldId id="573" r:id="rId37"/>
    <p:sldId id="624" r:id="rId38"/>
    <p:sldId id="412" r:id="rId39"/>
    <p:sldId id="569" r:id="rId40"/>
    <p:sldId id="568" r:id="rId41"/>
    <p:sldId id="565" r:id="rId42"/>
    <p:sldId id="626" r:id="rId43"/>
    <p:sldId id="628" r:id="rId44"/>
    <p:sldId id="630" r:id="rId45"/>
    <p:sldId id="629" r:id="rId46"/>
    <p:sldId id="631" r:id="rId47"/>
    <p:sldId id="632" r:id="rId48"/>
    <p:sldId id="571" r:id="rId49"/>
    <p:sldId id="572" r:id="rId50"/>
    <p:sldId id="62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8"/>
    <p:restoredTop sz="80431"/>
  </p:normalViewPr>
  <p:slideViewPr>
    <p:cSldViewPr snapToGrid="0" snapToObjects="1">
      <p:cViewPr varScale="1">
        <p:scale>
          <a:sx n="89" d="100"/>
          <a:sy n="89" d="100"/>
        </p:scale>
        <p:origin x="1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FE246-5C4D-894D-A457-765E8E067C2D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E200B-378B-1B41-BE94-404C19E1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1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66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Can try to take the lowest validation loss over k random </a:t>
            </a:r>
            <a:r>
              <a:rPr lang="en-US" altLang="en-US" dirty="0" err="1">
                <a:ea typeface="ＭＳ Ｐゴシック" charset="-128"/>
              </a:rPr>
              <a:t>inits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49D340F-DD21-1D46-B76A-920FCFEC4CC5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17162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49D340F-DD21-1D46-B76A-920FCFEC4CC5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174429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8986DD3-4525-1B49-A16C-E5CCD51453FF}" type="slidenum">
              <a:rPr lang="en-US" altLang="en-US" sz="1200"/>
              <a:pPr eaLnBrk="1" hangingPunct="1"/>
              <a:t>14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020049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Make it a point that infinite and you lose, but much less than infinite is really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43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2158B8A-70E7-5342-A94D-DDA0B0D74AFF}" type="slidenum">
              <a:rPr lang="en-US" altLang="en-US" sz="1200"/>
              <a:pPr eaLnBrk="1" hangingPunct="1"/>
              <a:t>17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1768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Outlier behavior and canonical example behavior for squared loss are very different</a:t>
            </a: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49D340F-DD21-1D46-B76A-920FCFEC4CC5}" type="slidenum">
              <a:rPr lang="en-US" altLang="en-US" sz="1200"/>
              <a:pPr eaLnBrk="1" hangingPunct="1"/>
              <a:t>18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241254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Outlier behavior and canonical example behavior for squared loss are very different</a:t>
            </a: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49D340F-DD21-1D46-B76A-920FCFEC4CC5}" type="slidenum">
              <a:rPr lang="en-US" altLang="en-US" sz="1200"/>
              <a:pPr eaLnBrk="1" hangingPunct="1"/>
              <a:t>21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883298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8986DD3-4525-1B49-A16C-E5CCD51453FF}" type="slidenum">
              <a:rPr lang="en-US" altLang="en-US" sz="1200"/>
              <a:pPr eaLnBrk="1" hangingPunct="1"/>
              <a:t>22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802625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15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Remind students of the similarity with adaptive epsilon updates in reinforcement learning</a:t>
            </a: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49D340F-DD21-1D46-B76A-920FCFEC4CC5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77790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8986DD3-4525-1B49-A16C-E5CCD51453FF}" type="slidenum">
              <a:rPr lang="en-US" altLang="en-US" sz="1200"/>
              <a:pPr eaLnBrk="1" hangingPunct="1"/>
              <a:t>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288524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20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33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6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89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61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Rosenblatt, Frank. "The perceptron: A probabilistic model for information storage and organization in the brain."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Psychological review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65.6 (1958): 386.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940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582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96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61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200B-378B-1B41-BE94-404C19E1F69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31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This is a graph of the “loss landscape” for a univariate model</a:t>
            </a: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49D340F-DD21-1D46-B76A-920FCFEC4CC5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42427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This is a graph of the “loss landscape” for a univariate model</a:t>
            </a: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49D340F-DD21-1D46-B76A-920FCFEC4CC5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11536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8986DD3-4525-1B49-A16C-E5CCD51453FF}" type="slidenum">
              <a:rPr lang="en-US" altLang="en-US" sz="1200"/>
              <a:pPr eaLnBrk="1" hangingPunct="1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695886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Remind students of the similarity with adaptive epsilon updates in reinforcement learning</a:t>
            </a: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49D340F-DD21-1D46-B76A-920FCFEC4CC5}" type="slidenum">
              <a:rPr lang="en-US" altLang="en-US" sz="1200"/>
              <a:pPr eaLnBrk="1" hangingPunct="1"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376756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Remind students of the similarity with adaptive epsilon updates in reinforcement learning</a:t>
            </a: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49D340F-DD21-1D46-B76A-920FCFEC4CC5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40014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Remind students of the similarity with adaptive epsilon updates in reinforcement learning</a:t>
            </a: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49D340F-DD21-1D46-B76A-920FCFEC4CC5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07016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Can try to take the lowest validation loss over k random </a:t>
            </a:r>
            <a:r>
              <a:rPr lang="en-US" altLang="en-US" dirty="0" err="1">
                <a:ea typeface="ＭＳ Ｐゴシック" charset="-128"/>
              </a:rPr>
              <a:t>inits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49D340F-DD21-1D46-B76A-920FCFEC4CC5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809742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9C81C-32AA-224A-97B9-E71CAF98A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714E6-46C0-0240-A31D-11D0B6DCF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D3B92-7F37-F540-B5F4-E4385D19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1817-EB99-4948-8E92-9C4FAB1C54B3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159A9-8561-CF46-8A6E-8F2224EC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673FA-F665-0949-B0B4-DAD92525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78156-55F2-A54A-9A98-D3051F4D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16F51-E81F-814E-88CA-DC1C24BB9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A22F7-D009-D74B-BA79-64F953B31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1817-EB99-4948-8E92-9C4FAB1C54B3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5FC00-604D-5D4D-9149-21D7A25AA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06B5D-8649-1F41-84C1-401F765E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39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405635-E6CD-724C-8741-59AD745F2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248D35-95B6-A44D-9FAA-138315730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26E97-AD4B-3446-9624-DD621F229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1817-EB99-4948-8E92-9C4FAB1C54B3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C8F26-E668-D34E-985A-934A26348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AD726-2C5E-C94D-A679-E3DC44B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59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109728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1"/>
            <a:ext cx="5384800" cy="4983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1"/>
            <a:ext cx="5384800" cy="4983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Bryan Pardo, Northwestern University, Machine Learning EECS 349 Fall 2007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A29D80A3-4617-6B4F-AF52-F5340576C9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1043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109728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1"/>
            <a:ext cx="5384800" cy="4983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143000"/>
            <a:ext cx="5384800" cy="241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709989"/>
            <a:ext cx="5384800" cy="2416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Bryan Pardo, Northwestern University, Machine Learning EECS 349 Fall 2007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75C32DA6-8357-DD45-AF36-249B7A5B66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034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48D1-17E5-504B-8410-826C8FB9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EB0BF-4AC8-BE4A-821D-1E31FFD5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8523A-1789-444F-B07C-FF79A43CA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1817-EB99-4948-8E92-9C4FAB1C54B3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7013F-A229-A744-B741-C690C655F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B547C-F538-494F-969A-EE516D4E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22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CDEB4-03F6-4D4A-AC5B-2BCF5CAA0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6A895-CF09-AA44-94C7-6E44BFC9A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DF1F7-67E6-514C-914F-C9EAEF5DF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1817-EB99-4948-8E92-9C4FAB1C54B3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22530-8B68-8240-BE58-C68B777E2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8A6E5-2A5F-434A-AD48-046D74FE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26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756CB-4889-144D-A90B-85D4B5FCD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41728-FF3B-F640-B106-3AAD46977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8899B-AB6B-8340-ACB0-937D63677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DD904-4919-EF45-A53F-7DEE15286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1817-EB99-4948-8E92-9C4FAB1C54B3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85B64-349A-364C-86A9-EAB18B6EA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D613F-7512-2A4F-892D-A64BE0C08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6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0C9E1-8E55-BA4F-94BA-62F68817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7B5F2-ADCE-C144-BBD6-BBD149B77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BA01B-252C-C946-9D67-53347086E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DB0AA-C0CA-0440-A2C1-496743D1E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25856-BF6C-E941-B150-8D23BDB729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F9425-A42A-884D-9A78-8F2F1D1EE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1817-EB99-4948-8E92-9C4FAB1C54B3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87011-1017-104E-B38C-394B7B91A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D18F6F-2E09-9A44-8273-DDD55716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6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906A-E831-B643-9123-BFEB0C106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6E2251-A78D-D141-8764-86A4FC84E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1817-EB99-4948-8E92-9C4FAB1C54B3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36F6A-4EA4-5C49-B860-DDBC9C82D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F8046-DD1E-0743-815B-AB2B7B1D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49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E3CE1-8541-E640-B3CB-BB1AF230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1817-EB99-4948-8E92-9C4FAB1C54B3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BED8CD-67BD-CE4B-A247-64A9C5A9C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443CD-9D3A-AB44-95DB-D3E2DFFB4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23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2A66-3505-994D-827B-733A80AB0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753B-07D2-3840-B230-0A1538BB9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2A29C-E545-6745-8524-36E6DCE23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7ACE5-A716-D643-B2E2-305061F84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1817-EB99-4948-8E92-9C4FAB1C54B3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48A4D-6A3F-404F-9BCE-E087370D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725EC-B3D2-7148-A548-E93DEB808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8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F5ACC-89CC-B04E-BCEC-21594EF2E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1FED1F-B28D-D74F-AD61-9433153DF6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9B965-EE58-C141-AA72-5655EDE98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6F70C-5B7B-2A40-BA47-C3A603DFB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1817-EB99-4948-8E92-9C4FAB1C54B3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3DB99-169B-BF49-86DA-F318954B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4098C-70C2-1245-9360-8B269276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9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D923A-F57C-924F-AE01-2B45A4AE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F21F1-CDEF-4148-A016-F12F9086C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4AFC5-4A2E-9C42-8DFA-AE744B118A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41817-EB99-4948-8E92-9C4FAB1C54B3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6710E-C4C3-7240-9755-2EE294CF3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69379-A964-244F-B553-7B824A423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ABCD1-0E8C-1E43-80F8-F702365D1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3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311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6.e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3.e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5.emf"/><Relationship Id="rId5" Type="http://schemas.openxmlformats.org/officeDocument/2006/relationships/image" Target="../media/image12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0.png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9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0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280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676400" y="6264275"/>
            <a:ext cx="8839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 dirty="0"/>
              <a:t>Thanks to Max Morrison for a number of slides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678954"/>
            <a:ext cx="9144000" cy="2387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Optimization </a:t>
            </a:r>
            <a:br>
              <a:rPr lang="en-US" altLang="en-US" dirty="0">
                <a:ea typeface="ＭＳ Ｐゴシック" charset="-128"/>
              </a:rPr>
            </a:br>
            <a:r>
              <a:rPr lang="en-US" altLang="en-US" dirty="0">
                <a:ea typeface="ＭＳ Ｐゴシック" charset="-128"/>
              </a:rPr>
              <a:t>(Gradient Descent &amp; Backprop)</a:t>
            </a:r>
          </a:p>
        </p:txBody>
      </p:sp>
      <p:sp>
        <p:nvSpPr>
          <p:cNvPr id="2867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CABFB85-9BEA-144F-B43F-3544352D66C1}" type="slidenum">
              <a:rPr lang="en-US" altLang="en-US" sz="1400"/>
              <a:pPr eaLnBrk="1" hangingPunct="1"/>
              <a:t>1</a:t>
            </a:fld>
            <a:endParaRPr lang="en-US" altLang="en-US" sz="140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0C436DC-5ADD-A94B-A221-210DB1C01604}"/>
              </a:ext>
            </a:extLst>
          </p:cNvPr>
          <p:cNvSpPr txBox="1"/>
          <p:nvPr/>
        </p:nvSpPr>
        <p:spPr>
          <a:xfrm>
            <a:off x="3030545" y="4158629"/>
            <a:ext cx="613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Deep Learning: Bryan Pardo, Northwestern University, Fall 2020</a:t>
            </a:r>
          </a:p>
        </p:txBody>
      </p:sp>
    </p:spTree>
    <p:extLst>
      <p:ext uri="{BB962C8B-B14F-4D97-AF65-F5344CB8AC3E}">
        <p14:creationId xmlns:p14="http://schemas.microsoft.com/office/powerpoint/2010/main" val="2370793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Design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5F56052-3E75-4568-AE77-0C517A2F52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9108" y="1325246"/>
                <a:ext cx="8044647" cy="2546032"/>
              </a:xfr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/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Repeat until stopping condition met:</a:t>
                </a:r>
              </a:p>
              <a:p>
                <a:pPr marL="0" indent="0">
                  <a:buNone/>
                </a:pPr>
                <a:r>
                  <a:rPr lang="en-US" sz="3600" dirty="0"/>
                  <a:t>  	</a:t>
                </a:r>
                <a:r>
                  <a:rPr lang="en-US" altLang="en-US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alt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l-G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l-G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600" dirty="0"/>
                  <a:t>)</a:t>
                </a:r>
              </a:p>
              <a:p>
                <a:pPr marL="0" indent="0">
                  <a:buNone/>
                </a:pPr>
                <a:r>
                  <a:rPr lang="en-US" sz="3600" dirty="0"/>
                  <a:t>Return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5F56052-3E75-4568-AE77-0C517A2F52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9108" y="1325246"/>
                <a:ext cx="8044647" cy="2546032"/>
              </a:xfrm>
              <a:blipFill>
                <a:blip r:embed="rId3"/>
                <a:stretch>
                  <a:fillRect l="-2041" t="-4412" b="-6373"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0907CCD-B829-CE4F-B67B-19CDAEF8CB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2040" y="4084955"/>
                <a:ext cx="963878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Initialization of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Convergence criterion</a:t>
                </a:r>
              </a:p>
              <a:p>
                <a:r>
                  <a:rPr lang="en-US" sz="2400" dirty="0"/>
                  <a:t>Choosing a loss function</a:t>
                </a:r>
              </a:p>
              <a:p>
                <a:r>
                  <a:rPr lang="en-US" sz="2400" dirty="0"/>
                  <a:t>How much data to use at each step (batch size)</a:t>
                </a:r>
              </a:p>
              <a:p>
                <a:r>
                  <a:rPr lang="en-US" sz="2400" dirty="0"/>
                  <a:t>Step size for updating model parameters</a:t>
                </a:r>
              </a:p>
              <a:p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0907CCD-B829-CE4F-B67B-19CDAEF8C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40" y="4084955"/>
                <a:ext cx="9638784" cy="4351338"/>
              </a:xfrm>
              <a:prstGeom prst="rect">
                <a:avLst/>
              </a:prstGeom>
              <a:blipFill>
                <a:blip r:embed="rId4"/>
                <a:stretch>
                  <a:fillRect l="-921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07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Parameter Initialization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2FEDE851-EF66-4576-8F4E-0DDA062310B8}"/>
              </a:ext>
            </a:extLst>
          </p:cNvPr>
          <p:cNvSpPr txBox="1">
            <a:spLocks/>
          </p:cNvSpPr>
          <p:nvPr/>
        </p:nvSpPr>
        <p:spPr>
          <a:xfrm>
            <a:off x="938905" y="3821690"/>
            <a:ext cx="96387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724C15F-2323-435A-BB53-F7E805D45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0596" y="1646021"/>
                <a:ext cx="6958491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en-US" sz="3200" dirty="0">
                    <a:ea typeface="Cambria Math" panose="02040503050406030204" pitchFamily="18" charset="0"/>
                  </a:rPr>
                  <a:t>Common initializations:</a:t>
                </a:r>
                <a:endParaRPr lang="en-US" alt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en-US" dirty="0">
                    <a:ea typeface="Cambria Math" panose="02040503050406030204" pitchFamily="18" charset="0"/>
                  </a:rPr>
                  <a:t>random values</a:t>
                </a:r>
              </a:p>
              <a:p>
                <a:pPr marL="0" indent="0">
                  <a:buNone/>
                </a:pPr>
                <a:r>
                  <a:rPr lang="en-US" altLang="en-US" sz="3200" dirty="0">
                    <a:ea typeface="Cambria Math" panose="02040503050406030204" pitchFamily="18" charset="0"/>
                  </a:rPr>
                  <a:t>What happens if our initialization is bad?</a:t>
                </a:r>
              </a:p>
              <a:p>
                <a:r>
                  <a:rPr lang="en-US" altLang="en-US" dirty="0">
                    <a:ea typeface="Cambria Math" panose="02040503050406030204" pitchFamily="18" charset="0"/>
                  </a:rPr>
                  <a:t>Convergence to a </a:t>
                </a:r>
                <a:r>
                  <a:rPr lang="en-US" altLang="en-US" i="1" dirty="0">
                    <a:ea typeface="Cambria Math" panose="02040503050406030204" pitchFamily="18" charset="0"/>
                  </a:rPr>
                  <a:t>local </a:t>
                </a:r>
                <a:r>
                  <a:rPr lang="en-US" altLang="en-US" dirty="0">
                    <a:ea typeface="Cambria Math" panose="02040503050406030204" pitchFamily="18" charset="0"/>
                  </a:rPr>
                  <a:t>minimum</a:t>
                </a:r>
              </a:p>
              <a:p>
                <a:r>
                  <a:rPr lang="en-US" altLang="en-US" dirty="0">
                    <a:ea typeface="Cambria Math" panose="02040503050406030204" pitchFamily="18" charset="0"/>
                  </a:rPr>
                  <a:t>No way to determine if you’ve converged to the global minimum</a:t>
                </a:r>
              </a:p>
              <a:p>
                <a:pPr marL="0" indent="0">
                  <a:buNone/>
                </a:pPr>
                <a:endParaRPr lang="en-US" alt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724C15F-2323-435A-BB53-F7E805D45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96" y="1646021"/>
                <a:ext cx="6958491" cy="4351338"/>
              </a:xfrm>
              <a:prstGeom prst="rect">
                <a:avLst/>
              </a:prstGeom>
              <a:blipFill>
                <a:blip r:embed="rId3"/>
                <a:stretch>
                  <a:fillRect l="-2004" t="-2915" r="-1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F111F3-02EF-498F-910C-D6A351C8FFCA}"/>
              </a:ext>
            </a:extLst>
          </p:cNvPr>
          <p:cNvCxnSpPr/>
          <p:nvPr/>
        </p:nvCxnSpPr>
        <p:spPr>
          <a:xfrm>
            <a:off x="8343089" y="1998562"/>
            <a:ext cx="0" cy="25890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E2EF90-48EF-4C95-BA92-329B0FE1E8ED}"/>
              </a:ext>
            </a:extLst>
          </p:cNvPr>
          <p:cNvCxnSpPr>
            <a:cxnSpLocks/>
          </p:cNvCxnSpPr>
          <p:nvPr/>
        </p:nvCxnSpPr>
        <p:spPr>
          <a:xfrm flipH="1">
            <a:off x="8343089" y="4587590"/>
            <a:ext cx="30302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75CF1FF-318D-4BE6-A1DF-C2650C2EB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949" y="4719535"/>
            <a:ext cx="187087" cy="311812"/>
          </a:xfrm>
          <a:prstGeom prst="rect">
            <a:avLst/>
          </a:prstGeom>
        </p:spPr>
      </p:pic>
      <p:pic>
        <p:nvPicPr>
          <p:cNvPr id="17" name="Picture 16" descr="A picture containing furniture, table&#10;&#10;Description automatically generated">
            <a:extLst>
              <a:ext uri="{FF2B5EF4-FFF2-40B4-BE49-F238E27FC236}">
                <a16:creationId xmlns:a16="http://schemas.microsoft.com/office/drawing/2014/main" id="{D2628FD2-DD4D-48F2-A4C3-CD4A40A4D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205484" y="3051278"/>
            <a:ext cx="1675806" cy="391543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D72DDAE-F7DC-4893-BE9F-B2826173F51C}"/>
              </a:ext>
            </a:extLst>
          </p:cNvPr>
          <p:cNvSpPr/>
          <p:nvPr/>
        </p:nvSpPr>
        <p:spPr>
          <a:xfrm>
            <a:off x="8358728" y="1789888"/>
            <a:ext cx="3070578" cy="2492521"/>
          </a:xfrm>
          <a:custGeom>
            <a:avLst/>
            <a:gdLst>
              <a:gd name="connsiteX0" fmla="*/ 0 w 3070578"/>
              <a:gd name="connsiteY0" fmla="*/ 899873 h 2492521"/>
              <a:gd name="connsiteX1" fmla="*/ 541867 w 3070578"/>
              <a:gd name="connsiteY1" fmla="*/ 2491606 h 2492521"/>
              <a:gd name="connsiteX2" fmla="*/ 1072445 w 3070578"/>
              <a:gd name="connsiteY2" fmla="*/ 707962 h 2492521"/>
              <a:gd name="connsiteX3" fmla="*/ 1783645 w 3070578"/>
              <a:gd name="connsiteY3" fmla="*/ 1543339 h 2492521"/>
              <a:gd name="connsiteX4" fmla="*/ 2562578 w 3070578"/>
              <a:gd name="connsiteY4" fmla="*/ 53206 h 2492521"/>
              <a:gd name="connsiteX5" fmla="*/ 3070578 w 3070578"/>
              <a:gd name="connsiteY5" fmla="*/ 403162 h 2492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0578" h="2492521">
                <a:moveTo>
                  <a:pt x="0" y="899873"/>
                </a:moveTo>
                <a:cubicBezTo>
                  <a:pt x="181563" y="1711732"/>
                  <a:pt x="363126" y="2523591"/>
                  <a:pt x="541867" y="2491606"/>
                </a:cubicBezTo>
                <a:cubicBezTo>
                  <a:pt x="720608" y="2459621"/>
                  <a:pt x="865482" y="866006"/>
                  <a:pt x="1072445" y="707962"/>
                </a:cubicBezTo>
                <a:cubicBezTo>
                  <a:pt x="1279408" y="549917"/>
                  <a:pt x="1535289" y="1652465"/>
                  <a:pt x="1783645" y="1543339"/>
                </a:cubicBezTo>
                <a:cubicBezTo>
                  <a:pt x="2032001" y="1434213"/>
                  <a:pt x="2348089" y="243235"/>
                  <a:pt x="2562578" y="53206"/>
                </a:cubicBezTo>
                <a:cubicBezTo>
                  <a:pt x="2777067" y="-136824"/>
                  <a:pt x="2946400" y="230066"/>
                  <a:pt x="3070578" y="403162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034EB7-4F09-4B45-A931-636B57E08D13}"/>
              </a:ext>
            </a:extLst>
          </p:cNvPr>
          <p:cNvSpPr/>
          <p:nvPr/>
        </p:nvSpPr>
        <p:spPr>
          <a:xfrm>
            <a:off x="10955658" y="1698553"/>
            <a:ext cx="183380" cy="1833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A65E7-1E10-4DF3-A1D2-D827E2F7BDE0}"/>
              </a:ext>
            </a:extLst>
          </p:cNvPr>
          <p:cNvSpPr txBox="1"/>
          <p:nvPr/>
        </p:nvSpPr>
        <p:spPr>
          <a:xfrm>
            <a:off x="8704015" y="1587815"/>
            <a:ext cx="1754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we start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123F27-6411-4C4F-8AAE-FF27695C7028}"/>
              </a:ext>
            </a:extLst>
          </p:cNvPr>
          <p:cNvCxnSpPr>
            <a:cxnSpLocks/>
          </p:cNvCxnSpPr>
          <p:nvPr/>
        </p:nvCxnSpPr>
        <p:spPr>
          <a:xfrm>
            <a:off x="10424596" y="1787870"/>
            <a:ext cx="497195" cy="237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5F1942F-48D2-4F7D-8589-9225777FC0A4}"/>
              </a:ext>
            </a:extLst>
          </p:cNvPr>
          <p:cNvSpPr txBox="1"/>
          <p:nvPr/>
        </p:nvSpPr>
        <p:spPr>
          <a:xfrm>
            <a:off x="9147526" y="3882299"/>
            <a:ext cx="2394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could end here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328954-C814-4ECB-A598-D5EDD5E61684}"/>
              </a:ext>
            </a:extLst>
          </p:cNvPr>
          <p:cNvCxnSpPr>
            <a:cxnSpLocks/>
          </p:cNvCxnSpPr>
          <p:nvPr/>
        </p:nvCxnSpPr>
        <p:spPr>
          <a:xfrm flipV="1">
            <a:off x="10142373" y="3389672"/>
            <a:ext cx="0" cy="52199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54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Knowing when to stop gradient descent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2FEDE851-EF66-4576-8F4E-0DDA062310B8}"/>
              </a:ext>
            </a:extLst>
          </p:cNvPr>
          <p:cNvSpPr txBox="1">
            <a:spLocks/>
          </p:cNvSpPr>
          <p:nvPr/>
        </p:nvSpPr>
        <p:spPr>
          <a:xfrm>
            <a:off x="938905" y="3821690"/>
            <a:ext cx="96387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724C15F-2323-435A-BB53-F7E805D45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699" y="1841300"/>
                <a:ext cx="11354601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3200" dirty="0">
                    <a:ea typeface="Cambria Math" panose="02040503050406030204" pitchFamily="18" charset="0"/>
                  </a:rPr>
                  <a:t>Stop when the gradient is close (within </a:t>
                </a:r>
                <a14:m>
                  <m:oMath xmlns:m="http://schemas.openxmlformats.org/officeDocument/2006/math">
                    <m:r>
                      <a:rPr lang="en-US" alt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en-US" sz="3200" dirty="0">
                    <a:ea typeface="Cambria Math" panose="02040503050406030204" pitchFamily="18" charset="0"/>
                  </a:rPr>
                  <a:t>) to 0 (i.e., we reached a minimum)</a:t>
                </a:r>
              </a:p>
              <a:p>
                <a:endParaRPr lang="en-US" altLang="en-US" sz="3200" dirty="0">
                  <a:ea typeface="Cambria Math" panose="02040503050406030204" pitchFamily="18" charset="0"/>
                </a:endParaRPr>
              </a:p>
              <a:p>
                <a:r>
                  <a:rPr lang="en-US" altLang="en-US" sz="3200" dirty="0">
                    <a:ea typeface="Cambria Math" panose="02040503050406030204" pitchFamily="18" charset="0"/>
                  </a:rPr>
                  <a:t>Stop after some fixed number of iterations</a:t>
                </a:r>
              </a:p>
              <a:p>
                <a:endParaRPr lang="en-US" altLang="en-US" sz="3200" dirty="0">
                  <a:ea typeface="Cambria Math" panose="02040503050406030204" pitchFamily="18" charset="0"/>
                </a:endParaRPr>
              </a:p>
              <a:p>
                <a:r>
                  <a:rPr lang="en-US" altLang="en-US" sz="3200" dirty="0">
                    <a:ea typeface="Cambria Math" panose="02040503050406030204" pitchFamily="18" charset="0"/>
                  </a:rPr>
                  <a:t>Stop when the loss on a </a:t>
                </a:r>
                <a:r>
                  <a:rPr lang="en-US" altLang="en-US" sz="3200" i="1" dirty="0">
                    <a:ea typeface="Cambria Math" panose="02040503050406030204" pitchFamily="18" charset="0"/>
                  </a:rPr>
                  <a:t>validation set</a:t>
                </a:r>
                <a:r>
                  <a:rPr lang="en-US" altLang="en-US" sz="3200" dirty="0">
                    <a:ea typeface="Cambria Math" panose="02040503050406030204" pitchFamily="18" charset="0"/>
                  </a:rPr>
                  <a:t> stops decreasing </a:t>
                </a:r>
              </a:p>
              <a:p>
                <a:pPr lvl="1"/>
                <a:r>
                  <a:rPr lang="en-US" altLang="en-US" sz="2800" dirty="0">
                    <a:ea typeface="Cambria Math" panose="02040503050406030204" pitchFamily="18" charset="0"/>
                  </a:rPr>
                  <a:t>This helps prevent overfitting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724C15F-2323-435A-BB53-F7E805D45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99" y="1841300"/>
                <a:ext cx="11354601" cy="4351338"/>
              </a:xfrm>
              <a:prstGeom prst="rect">
                <a:avLst/>
              </a:prstGeom>
              <a:blipFill>
                <a:blip r:embed="rId3"/>
                <a:stretch>
                  <a:fillRect l="-1117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933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Stochastic, Batch, Mini-Batch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0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9411"/>
                <a:ext cx="10515600" cy="48842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Call D the set X,Y pairs we measure loss on </a:t>
                </a:r>
              </a:p>
              <a:p>
                <a:endParaRPr lang="en-US" dirty="0"/>
              </a:p>
              <a:p>
                <a:r>
                  <a:rPr lang="en-US" altLang="en-US" dirty="0">
                    <a:ea typeface="ＭＳ Ｐゴシック" charset="-128"/>
                  </a:rPr>
                  <a:t>In </a:t>
                </a:r>
                <a:r>
                  <a:rPr lang="en-US" altLang="en-US" b="1" dirty="0">
                    <a:ea typeface="ＭＳ Ｐゴシック" charset="-128"/>
                  </a:rPr>
                  <a:t>batch gradient descent</a:t>
                </a:r>
                <a:r>
                  <a:rPr lang="en-US" altLang="en-US" dirty="0">
                    <a:ea typeface="ＭＳ Ｐゴシック" charset="-128"/>
                  </a:rPr>
                  <a:t>, the loss is a function of both the parameters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>
                    <a:ea typeface="ＭＳ Ｐゴシック" charset="-128"/>
                  </a:rPr>
                  <a:t>and the set of all training data </a:t>
                </a:r>
                <a:r>
                  <a:rPr lang="en-US" altLang="en-US" b="1" dirty="0">
                    <a:ea typeface="ＭＳ Ｐゴシック" charset="-128"/>
                  </a:rPr>
                  <a:t>D.                                    </a:t>
                </a:r>
                <a:r>
                  <a:rPr lang="en-US" altLang="en-US" dirty="0">
                    <a:ea typeface="ＭＳ Ｐゴシック" charset="-128"/>
                  </a:rPr>
                  <a:t> (What if if |</a:t>
                </a:r>
                <a:r>
                  <a:rPr lang="en-US" altLang="en-US" b="1" dirty="0">
                    <a:ea typeface="ＭＳ Ｐゴシック" charset="-128"/>
                  </a:rPr>
                  <a:t>D</a:t>
                </a:r>
                <a:r>
                  <a:rPr lang="en-US" altLang="en-US" dirty="0">
                    <a:ea typeface="ＭＳ Ｐゴシック" charset="-128"/>
                  </a:rPr>
                  <a:t>| &gt; memory?)</a:t>
                </a:r>
                <a:br>
                  <a:rPr lang="en-US" altLang="en-US" dirty="0">
                    <a:ea typeface="ＭＳ Ｐゴシック" charset="-128"/>
                  </a:rPr>
                </a:br>
                <a:endParaRPr lang="en-US" altLang="en-US" dirty="0">
                  <a:ea typeface="ＭＳ Ｐゴシック" charset="-128"/>
                </a:endParaRPr>
              </a:p>
              <a:p>
                <a:r>
                  <a:rPr lang="en-US" altLang="en-US" dirty="0">
                    <a:ea typeface="ＭＳ Ｐゴシック" charset="-128"/>
                  </a:rPr>
                  <a:t>In </a:t>
                </a:r>
                <a:r>
                  <a:rPr lang="en-US" altLang="en-US" b="1" dirty="0">
                    <a:ea typeface="ＭＳ Ｐゴシック" charset="-128"/>
                  </a:rPr>
                  <a:t>stochastic gradient descent</a:t>
                </a:r>
                <a:r>
                  <a:rPr lang="en-US" altLang="en-US" dirty="0">
                    <a:ea typeface="ＭＳ Ｐゴシック" charset="-128"/>
                  </a:rPr>
                  <a:t>, loss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ＭＳ Ｐゴシック" charset="-128"/>
                      </a:rPr>
                      <m:t> </m:t>
                    </m:r>
                  </m:oMath>
                </a14:m>
                <a:r>
                  <a:rPr lang="en-US" altLang="en-US" dirty="0">
                    <a:ea typeface="ＭＳ Ｐゴシック" charset="-128"/>
                  </a:rPr>
                  <a:t>is a function of the parameters and a different single random training sample at each iteration. </a:t>
                </a:r>
              </a:p>
              <a:p>
                <a:endParaRPr lang="en-US" altLang="en-US" dirty="0">
                  <a:ea typeface="ＭＳ Ｐゴシック" charset="-128"/>
                </a:endParaRPr>
              </a:p>
              <a:p>
                <a:r>
                  <a:rPr lang="en-US" altLang="en-US" dirty="0">
                    <a:ea typeface="ＭＳ Ｐゴシック" charset="-128"/>
                  </a:rPr>
                  <a:t>In </a:t>
                </a:r>
                <a:r>
                  <a:rPr lang="en-US" altLang="en-US" b="1" dirty="0">
                    <a:ea typeface="ＭＳ Ｐゴシック" charset="-128"/>
                  </a:rPr>
                  <a:t>mini-batch gradient descent</a:t>
                </a:r>
                <a:r>
                  <a:rPr lang="en-US" altLang="en-US" dirty="0">
                    <a:ea typeface="ＭＳ Ｐゴシック" charset="-128"/>
                  </a:rPr>
                  <a:t>, random subsets of the data (e.g. 100 examples) are used at each step in the iteration. </a:t>
                </a:r>
              </a:p>
            </p:txBody>
          </p:sp>
        </mc:Choice>
        <mc:Fallback xmlns="">
          <p:sp>
            <p:nvSpPr>
              <p:cNvPr id="63490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9411"/>
                <a:ext cx="10515600" cy="4884268"/>
              </a:xfrm>
              <a:blipFill>
                <a:blip r:embed="rId3"/>
                <a:stretch>
                  <a:fillRect l="-1086" t="-2857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56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1181100" y="59532"/>
            <a:ext cx="8534400" cy="990600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Different data, different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747" y="1171292"/>
            <a:ext cx="10515600" cy="43513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Call D the set X,Y pairs we measure loss on. </a:t>
            </a:r>
          </a:p>
          <a:p>
            <a:pPr>
              <a:defRPr/>
            </a:pPr>
            <a:r>
              <a:rPr lang="en-US" dirty="0"/>
              <a:t>If D changes, then the landscape of the loss function changes</a:t>
            </a:r>
          </a:p>
          <a:p>
            <a:pPr>
              <a:defRPr/>
            </a:pPr>
            <a:r>
              <a:rPr lang="en-US" dirty="0"/>
              <a:t>You typically won’t know how it has changed.</a:t>
            </a:r>
            <a:br>
              <a:rPr lang="en-US" dirty="0"/>
            </a:br>
            <a:endParaRPr lang="en-US" dirty="0"/>
          </a:p>
          <a:p>
            <a:pPr marL="0" indent="0">
              <a:buNone/>
              <a:defRPr/>
            </a:pPr>
            <a:endParaRPr lang="en-US" sz="2400" dirty="0"/>
          </a:p>
        </p:txBody>
      </p:sp>
      <p:sp>
        <p:nvSpPr>
          <p:cNvPr id="11" name="Freeform 10"/>
          <p:cNvSpPr/>
          <p:nvPr/>
        </p:nvSpPr>
        <p:spPr>
          <a:xfrm>
            <a:off x="2366683" y="2630747"/>
            <a:ext cx="8122023" cy="3058476"/>
          </a:xfrm>
          <a:custGeom>
            <a:avLst/>
            <a:gdLst>
              <a:gd name="connsiteX0" fmla="*/ 0 w 5558118"/>
              <a:gd name="connsiteY0" fmla="*/ 578618 h 3058476"/>
              <a:gd name="connsiteX1" fmla="*/ 519953 w 5558118"/>
              <a:gd name="connsiteY1" fmla="*/ 58665 h 3058476"/>
              <a:gd name="connsiteX2" fmla="*/ 1290918 w 5558118"/>
              <a:gd name="connsiteY2" fmla="*/ 1797818 h 3058476"/>
              <a:gd name="connsiteX3" fmla="*/ 2079812 w 5558118"/>
              <a:gd name="connsiteY3" fmla="*/ 919277 h 3058476"/>
              <a:gd name="connsiteX4" fmla="*/ 2850777 w 5558118"/>
              <a:gd name="connsiteY4" fmla="*/ 3052877 h 3058476"/>
              <a:gd name="connsiteX5" fmla="*/ 3460377 w 5558118"/>
              <a:gd name="connsiteY5" fmla="*/ 1546806 h 3058476"/>
              <a:gd name="connsiteX6" fmla="*/ 3872753 w 5558118"/>
              <a:gd name="connsiteY6" fmla="*/ 1744029 h 3058476"/>
              <a:gd name="connsiteX7" fmla="*/ 4267200 w 5558118"/>
              <a:gd name="connsiteY7" fmla="*/ 363465 h 3058476"/>
              <a:gd name="connsiteX8" fmla="*/ 4697506 w 5558118"/>
              <a:gd name="connsiteY8" fmla="*/ 1026853 h 3058476"/>
              <a:gd name="connsiteX9" fmla="*/ 5199530 w 5558118"/>
              <a:gd name="connsiteY9" fmla="*/ 22806 h 3058476"/>
              <a:gd name="connsiteX10" fmla="*/ 5558118 w 5558118"/>
              <a:gd name="connsiteY10" fmla="*/ 453112 h 305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58118" h="3058476">
                <a:moveTo>
                  <a:pt x="0" y="578618"/>
                </a:moveTo>
                <a:cubicBezTo>
                  <a:pt x="152400" y="217041"/>
                  <a:pt x="304800" y="-144535"/>
                  <a:pt x="519953" y="58665"/>
                </a:cubicBezTo>
                <a:cubicBezTo>
                  <a:pt x="735106" y="261865"/>
                  <a:pt x="1030942" y="1654383"/>
                  <a:pt x="1290918" y="1797818"/>
                </a:cubicBezTo>
                <a:cubicBezTo>
                  <a:pt x="1550894" y="1941253"/>
                  <a:pt x="1819836" y="710101"/>
                  <a:pt x="2079812" y="919277"/>
                </a:cubicBezTo>
                <a:cubicBezTo>
                  <a:pt x="2339789" y="1128454"/>
                  <a:pt x="2620683" y="2948289"/>
                  <a:pt x="2850777" y="3052877"/>
                </a:cubicBezTo>
                <a:cubicBezTo>
                  <a:pt x="3080871" y="3157465"/>
                  <a:pt x="3290048" y="1764947"/>
                  <a:pt x="3460377" y="1546806"/>
                </a:cubicBezTo>
                <a:cubicBezTo>
                  <a:pt x="3630706" y="1328665"/>
                  <a:pt x="3738283" y="1941252"/>
                  <a:pt x="3872753" y="1744029"/>
                </a:cubicBezTo>
                <a:cubicBezTo>
                  <a:pt x="4007223" y="1546806"/>
                  <a:pt x="4129741" y="482994"/>
                  <a:pt x="4267200" y="363465"/>
                </a:cubicBezTo>
                <a:cubicBezTo>
                  <a:pt x="4404659" y="243936"/>
                  <a:pt x="4542118" y="1083630"/>
                  <a:pt x="4697506" y="1026853"/>
                </a:cubicBezTo>
                <a:cubicBezTo>
                  <a:pt x="4852894" y="970077"/>
                  <a:pt x="5056095" y="118429"/>
                  <a:pt x="5199530" y="22806"/>
                </a:cubicBezTo>
                <a:cubicBezTo>
                  <a:pt x="5342965" y="-72817"/>
                  <a:pt x="5558118" y="453112"/>
                  <a:pt x="5558118" y="453112"/>
                </a:cubicBez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153682-E2F5-2540-B3CB-16228F242F54}"/>
                  </a:ext>
                </a:extLst>
              </p:cNvPr>
              <p:cNvSpPr txBox="1"/>
              <p:nvPr/>
            </p:nvSpPr>
            <p:spPr>
              <a:xfrm>
                <a:off x="5198937" y="3131517"/>
                <a:ext cx="4987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153682-E2F5-2540-B3CB-16228F24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937" y="3131517"/>
                <a:ext cx="498726" cy="430887"/>
              </a:xfrm>
              <a:prstGeom prst="rect">
                <a:avLst/>
              </a:prstGeom>
              <a:blipFill>
                <a:blip r:embed="rId3"/>
                <a:stretch>
                  <a:fillRect l="-12195" r="-243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CD34FA5-490D-9545-82A2-1B467FCE8032}"/>
              </a:ext>
            </a:extLst>
          </p:cNvPr>
          <p:cNvGrpSpPr/>
          <p:nvPr/>
        </p:nvGrpSpPr>
        <p:grpSpPr>
          <a:xfrm>
            <a:off x="2366683" y="2904186"/>
            <a:ext cx="8122023" cy="2322280"/>
            <a:chOff x="2366683" y="2904186"/>
            <a:chExt cx="8122023" cy="232228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6739DD7-731B-1740-8EBE-498409CB4311}"/>
                </a:ext>
              </a:extLst>
            </p:cNvPr>
            <p:cNvSpPr/>
            <p:nvPr/>
          </p:nvSpPr>
          <p:spPr>
            <a:xfrm>
              <a:off x="2366683" y="2904186"/>
              <a:ext cx="8122023" cy="2322280"/>
            </a:xfrm>
            <a:custGeom>
              <a:avLst/>
              <a:gdLst>
                <a:gd name="connsiteX0" fmla="*/ 0 w 5558118"/>
                <a:gd name="connsiteY0" fmla="*/ 578618 h 3058476"/>
                <a:gd name="connsiteX1" fmla="*/ 519953 w 5558118"/>
                <a:gd name="connsiteY1" fmla="*/ 58665 h 3058476"/>
                <a:gd name="connsiteX2" fmla="*/ 1290918 w 5558118"/>
                <a:gd name="connsiteY2" fmla="*/ 1797818 h 3058476"/>
                <a:gd name="connsiteX3" fmla="*/ 2079812 w 5558118"/>
                <a:gd name="connsiteY3" fmla="*/ 919277 h 3058476"/>
                <a:gd name="connsiteX4" fmla="*/ 2850777 w 5558118"/>
                <a:gd name="connsiteY4" fmla="*/ 3052877 h 3058476"/>
                <a:gd name="connsiteX5" fmla="*/ 3460377 w 5558118"/>
                <a:gd name="connsiteY5" fmla="*/ 1546806 h 3058476"/>
                <a:gd name="connsiteX6" fmla="*/ 3872753 w 5558118"/>
                <a:gd name="connsiteY6" fmla="*/ 1744029 h 3058476"/>
                <a:gd name="connsiteX7" fmla="*/ 4267200 w 5558118"/>
                <a:gd name="connsiteY7" fmla="*/ 363465 h 3058476"/>
                <a:gd name="connsiteX8" fmla="*/ 4697506 w 5558118"/>
                <a:gd name="connsiteY8" fmla="*/ 1026853 h 3058476"/>
                <a:gd name="connsiteX9" fmla="*/ 5199530 w 5558118"/>
                <a:gd name="connsiteY9" fmla="*/ 22806 h 3058476"/>
                <a:gd name="connsiteX10" fmla="*/ 5558118 w 5558118"/>
                <a:gd name="connsiteY10" fmla="*/ 453112 h 3058476"/>
                <a:gd name="connsiteX0" fmla="*/ 0 w 5558118"/>
                <a:gd name="connsiteY0" fmla="*/ 567433 h 3047291"/>
                <a:gd name="connsiteX1" fmla="*/ 616900 w 5558118"/>
                <a:gd name="connsiteY1" fmla="*/ 704303 h 3047291"/>
                <a:gd name="connsiteX2" fmla="*/ 1290918 w 5558118"/>
                <a:gd name="connsiteY2" fmla="*/ 1786633 h 3047291"/>
                <a:gd name="connsiteX3" fmla="*/ 2079812 w 5558118"/>
                <a:gd name="connsiteY3" fmla="*/ 908092 h 3047291"/>
                <a:gd name="connsiteX4" fmla="*/ 2850777 w 5558118"/>
                <a:gd name="connsiteY4" fmla="*/ 3041692 h 3047291"/>
                <a:gd name="connsiteX5" fmla="*/ 3460377 w 5558118"/>
                <a:gd name="connsiteY5" fmla="*/ 1535621 h 3047291"/>
                <a:gd name="connsiteX6" fmla="*/ 3872753 w 5558118"/>
                <a:gd name="connsiteY6" fmla="*/ 1732844 h 3047291"/>
                <a:gd name="connsiteX7" fmla="*/ 4267200 w 5558118"/>
                <a:gd name="connsiteY7" fmla="*/ 352280 h 3047291"/>
                <a:gd name="connsiteX8" fmla="*/ 4697506 w 5558118"/>
                <a:gd name="connsiteY8" fmla="*/ 1015668 h 3047291"/>
                <a:gd name="connsiteX9" fmla="*/ 5199530 w 5558118"/>
                <a:gd name="connsiteY9" fmla="*/ 11621 h 3047291"/>
                <a:gd name="connsiteX10" fmla="*/ 5558118 w 5558118"/>
                <a:gd name="connsiteY10" fmla="*/ 441927 h 3047291"/>
                <a:gd name="connsiteX0" fmla="*/ 0 w 5558118"/>
                <a:gd name="connsiteY0" fmla="*/ 567433 h 3047291"/>
                <a:gd name="connsiteX1" fmla="*/ 616900 w 5558118"/>
                <a:gd name="connsiteY1" fmla="*/ 704303 h 3047291"/>
                <a:gd name="connsiteX2" fmla="*/ 1837346 w 5558118"/>
                <a:gd name="connsiteY2" fmla="*/ 1966937 h 3047291"/>
                <a:gd name="connsiteX3" fmla="*/ 2079812 w 5558118"/>
                <a:gd name="connsiteY3" fmla="*/ 908092 h 3047291"/>
                <a:gd name="connsiteX4" fmla="*/ 2850777 w 5558118"/>
                <a:gd name="connsiteY4" fmla="*/ 3041692 h 3047291"/>
                <a:gd name="connsiteX5" fmla="*/ 3460377 w 5558118"/>
                <a:gd name="connsiteY5" fmla="*/ 1535621 h 3047291"/>
                <a:gd name="connsiteX6" fmla="*/ 3872753 w 5558118"/>
                <a:gd name="connsiteY6" fmla="*/ 1732844 h 3047291"/>
                <a:gd name="connsiteX7" fmla="*/ 4267200 w 5558118"/>
                <a:gd name="connsiteY7" fmla="*/ 352280 h 3047291"/>
                <a:gd name="connsiteX8" fmla="*/ 4697506 w 5558118"/>
                <a:gd name="connsiteY8" fmla="*/ 1015668 h 3047291"/>
                <a:gd name="connsiteX9" fmla="*/ 5199530 w 5558118"/>
                <a:gd name="connsiteY9" fmla="*/ 11621 h 3047291"/>
                <a:gd name="connsiteX10" fmla="*/ 5558118 w 5558118"/>
                <a:gd name="connsiteY10" fmla="*/ 441927 h 3047291"/>
                <a:gd name="connsiteX0" fmla="*/ 0 w 5558118"/>
                <a:gd name="connsiteY0" fmla="*/ 567433 h 3047730"/>
                <a:gd name="connsiteX1" fmla="*/ 616900 w 5558118"/>
                <a:gd name="connsiteY1" fmla="*/ 704303 h 3047730"/>
                <a:gd name="connsiteX2" fmla="*/ 1837346 w 5558118"/>
                <a:gd name="connsiteY2" fmla="*/ 1966937 h 3047730"/>
                <a:gd name="connsiteX3" fmla="*/ 2661494 w 5558118"/>
                <a:gd name="connsiteY3" fmla="*/ 882334 h 3047730"/>
                <a:gd name="connsiteX4" fmla="*/ 2850777 w 5558118"/>
                <a:gd name="connsiteY4" fmla="*/ 3041692 h 3047730"/>
                <a:gd name="connsiteX5" fmla="*/ 3460377 w 5558118"/>
                <a:gd name="connsiteY5" fmla="*/ 1535621 h 3047730"/>
                <a:gd name="connsiteX6" fmla="*/ 3872753 w 5558118"/>
                <a:gd name="connsiteY6" fmla="*/ 1732844 h 3047730"/>
                <a:gd name="connsiteX7" fmla="*/ 4267200 w 5558118"/>
                <a:gd name="connsiteY7" fmla="*/ 352280 h 3047730"/>
                <a:gd name="connsiteX8" fmla="*/ 4697506 w 5558118"/>
                <a:gd name="connsiteY8" fmla="*/ 1015668 h 3047730"/>
                <a:gd name="connsiteX9" fmla="*/ 5199530 w 5558118"/>
                <a:gd name="connsiteY9" fmla="*/ 11621 h 3047730"/>
                <a:gd name="connsiteX10" fmla="*/ 5558118 w 5558118"/>
                <a:gd name="connsiteY10" fmla="*/ 441927 h 3047730"/>
                <a:gd name="connsiteX0" fmla="*/ 0 w 5558118"/>
                <a:gd name="connsiteY0" fmla="*/ 567433 h 2483913"/>
                <a:gd name="connsiteX1" fmla="*/ 616900 w 5558118"/>
                <a:gd name="connsiteY1" fmla="*/ 704303 h 2483913"/>
                <a:gd name="connsiteX2" fmla="*/ 1837346 w 5558118"/>
                <a:gd name="connsiteY2" fmla="*/ 1966937 h 2483913"/>
                <a:gd name="connsiteX3" fmla="*/ 2661494 w 5558118"/>
                <a:gd name="connsiteY3" fmla="*/ 882334 h 2483913"/>
                <a:gd name="connsiteX4" fmla="*/ 3361952 w 5558118"/>
                <a:gd name="connsiteY4" fmla="*/ 2475021 h 2483913"/>
                <a:gd name="connsiteX5" fmla="*/ 3460377 w 5558118"/>
                <a:gd name="connsiteY5" fmla="*/ 1535621 h 2483913"/>
                <a:gd name="connsiteX6" fmla="*/ 3872753 w 5558118"/>
                <a:gd name="connsiteY6" fmla="*/ 1732844 h 2483913"/>
                <a:gd name="connsiteX7" fmla="*/ 4267200 w 5558118"/>
                <a:gd name="connsiteY7" fmla="*/ 352280 h 2483913"/>
                <a:gd name="connsiteX8" fmla="*/ 4697506 w 5558118"/>
                <a:gd name="connsiteY8" fmla="*/ 1015668 h 2483913"/>
                <a:gd name="connsiteX9" fmla="*/ 5199530 w 5558118"/>
                <a:gd name="connsiteY9" fmla="*/ 11621 h 2483913"/>
                <a:gd name="connsiteX10" fmla="*/ 5558118 w 5558118"/>
                <a:gd name="connsiteY10" fmla="*/ 441927 h 2483913"/>
                <a:gd name="connsiteX0" fmla="*/ 0 w 5558118"/>
                <a:gd name="connsiteY0" fmla="*/ 567433 h 2483694"/>
                <a:gd name="connsiteX1" fmla="*/ 616900 w 5558118"/>
                <a:gd name="connsiteY1" fmla="*/ 704303 h 2483694"/>
                <a:gd name="connsiteX2" fmla="*/ 1837346 w 5558118"/>
                <a:gd name="connsiteY2" fmla="*/ 1966937 h 2483694"/>
                <a:gd name="connsiteX3" fmla="*/ 2661494 w 5558118"/>
                <a:gd name="connsiteY3" fmla="*/ 882334 h 2483694"/>
                <a:gd name="connsiteX4" fmla="*/ 3361952 w 5558118"/>
                <a:gd name="connsiteY4" fmla="*/ 2475021 h 2483694"/>
                <a:gd name="connsiteX5" fmla="*/ 3460377 w 5558118"/>
                <a:gd name="connsiteY5" fmla="*/ 1535621 h 2483694"/>
                <a:gd name="connsiteX6" fmla="*/ 4331048 w 5558118"/>
                <a:gd name="connsiteY6" fmla="*/ 1887391 h 2483694"/>
                <a:gd name="connsiteX7" fmla="*/ 4267200 w 5558118"/>
                <a:gd name="connsiteY7" fmla="*/ 352280 h 2483694"/>
                <a:gd name="connsiteX8" fmla="*/ 4697506 w 5558118"/>
                <a:gd name="connsiteY8" fmla="*/ 1015668 h 2483694"/>
                <a:gd name="connsiteX9" fmla="*/ 5199530 w 5558118"/>
                <a:gd name="connsiteY9" fmla="*/ 11621 h 2483694"/>
                <a:gd name="connsiteX10" fmla="*/ 5558118 w 5558118"/>
                <a:gd name="connsiteY10" fmla="*/ 441927 h 2483694"/>
                <a:gd name="connsiteX0" fmla="*/ 0 w 5558118"/>
                <a:gd name="connsiteY0" fmla="*/ 567433 h 2487547"/>
                <a:gd name="connsiteX1" fmla="*/ 616900 w 5558118"/>
                <a:gd name="connsiteY1" fmla="*/ 704303 h 2487547"/>
                <a:gd name="connsiteX2" fmla="*/ 1837346 w 5558118"/>
                <a:gd name="connsiteY2" fmla="*/ 1966937 h 2487547"/>
                <a:gd name="connsiteX3" fmla="*/ 2661494 w 5558118"/>
                <a:gd name="connsiteY3" fmla="*/ 882334 h 2487547"/>
                <a:gd name="connsiteX4" fmla="*/ 3361952 w 5558118"/>
                <a:gd name="connsiteY4" fmla="*/ 2475021 h 2487547"/>
                <a:gd name="connsiteX5" fmla="*/ 3715965 w 5558118"/>
                <a:gd name="connsiteY5" fmla="*/ 1638652 h 2487547"/>
                <a:gd name="connsiteX6" fmla="*/ 4331048 w 5558118"/>
                <a:gd name="connsiteY6" fmla="*/ 1887391 h 2487547"/>
                <a:gd name="connsiteX7" fmla="*/ 4267200 w 5558118"/>
                <a:gd name="connsiteY7" fmla="*/ 352280 h 2487547"/>
                <a:gd name="connsiteX8" fmla="*/ 4697506 w 5558118"/>
                <a:gd name="connsiteY8" fmla="*/ 1015668 h 2487547"/>
                <a:gd name="connsiteX9" fmla="*/ 5199530 w 5558118"/>
                <a:gd name="connsiteY9" fmla="*/ 11621 h 2487547"/>
                <a:gd name="connsiteX10" fmla="*/ 5558118 w 5558118"/>
                <a:gd name="connsiteY10" fmla="*/ 441927 h 2487547"/>
                <a:gd name="connsiteX0" fmla="*/ 0 w 5558118"/>
                <a:gd name="connsiteY0" fmla="*/ 567433 h 2487547"/>
                <a:gd name="connsiteX1" fmla="*/ 616900 w 5558118"/>
                <a:gd name="connsiteY1" fmla="*/ 704303 h 2487547"/>
                <a:gd name="connsiteX2" fmla="*/ 1837346 w 5558118"/>
                <a:gd name="connsiteY2" fmla="*/ 1966937 h 2487547"/>
                <a:gd name="connsiteX3" fmla="*/ 2661494 w 5558118"/>
                <a:gd name="connsiteY3" fmla="*/ 882334 h 2487547"/>
                <a:gd name="connsiteX4" fmla="*/ 3361952 w 5558118"/>
                <a:gd name="connsiteY4" fmla="*/ 2475021 h 2487547"/>
                <a:gd name="connsiteX5" fmla="*/ 3715965 w 5558118"/>
                <a:gd name="connsiteY5" fmla="*/ 1638652 h 2487547"/>
                <a:gd name="connsiteX6" fmla="*/ 4331048 w 5558118"/>
                <a:gd name="connsiteY6" fmla="*/ 1887391 h 2487547"/>
                <a:gd name="connsiteX7" fmla="*/ 4425841 w 5558118"/>
                <a:gd name="connsiteY7" fmla="*/ 1756077 h 2487547"/>
                <a:gd name="connsiteX8" fmla="*/ 4697506 w 5558118"/>
                <a:gd name="connsiteY8" fmla="*/ 1015668 h 2487547"/>
                <a:gd name="connsiteX9" fmla="*/ 5199530 w 5558118"/>
                <a:gd name="connsiteY9" fmla="*/ 11621 h 2487547"/>
                <a:gd name="connsiteX10" fmla="*/ 5558118 w 5558118"/>
                <a:gd name="connsiteY10" fmla="*/ 441927 h 2487547"/>
                <a:gd name="connsiteX0" fmla="*/ 0 w 5558118"/>
                <a:gd name="connsiteY0" fmla="*/ 567433 h 2322280"/>
                <a:gd name="connsiteX1" fmla="*/ 616900 w 5558118"/>
                <a:gd name="connsiteY1" fmla="*/ 704303 h 2322280"/>
                <a:gd name="connsiteX2" fmla="*/ 1837346 w 5558118"/>
                <a:gd name="connsiteY2" fmla="*/ 1966937 h 2322280"/>
                <a:gd name="connsiteX3" fmla="*/ 2661494 w 5558118"/>
                <a:gd name="connsiteY3" fmla="*/ 882334 h 2322280"/>
                <a:gd name="connsiteX4" fmla="*/ 3326699 w 5558118"/>
                <a:gd name="connsiteY4" fmla="*/ 2307596 h 2322280"/>
                <a:gd name="connsiteX5" fmla="*/ 3715965 w 5558118"/>
                <a:gd name="connsiteY5" fmla="*/ 1638652 h 2322280"/>
                <a:gd name="connsiteX6" fmla="*/ 4331048 w 5558118"/>
                <a:gd name="connsiteY6" fmla="*/ 1887391 h 2322280"/>
                <a:gd name="connsiteX7" fmla="*/ 4425841 w 5558118"/>
                <a:gd name="connsiteY7" fmla="*/ 1756077 h 2322280"/>
                <a:gd name="connsiteX8" fmla="*/ 4697506 w 5558118"/>
                <a:gd name="connsiteY8" fmla="*/ 1015668 h 2322280"/>
                <a:gd name="connsiteX9" fmla="*/ 5199530 w 5558118"/>
                <a:gd name="connsiteY9" fmla="*/ 11621 h 2322280"/>
                <a:gd name="connsiteX10" fmla="*/ 5558118 w 5558118"/>
                <a:gd name="connsiteY10" fmla="*/ 441927 h 2322280"/>
                <a:gd name="connsiteX0" fmla="*/ 0 w 5558118"/>
                <a:gd name="connsiteY0" fmla="*/ 567433 h 2322280"/>
                <a:gd name="connsiteX1" fmla="*/ 616900 w 5558118"/>
                <a:gd name="connsiteY1" fmla="*/ 704303 h 2322280"/>
                <a:gd name="connsiteX2" fmla="*/ 1837346 w 5558118"/>
                <a:gd name="connsiteY2" fmla="*/ 1966937 h 2322280"/>
                <a:gd name="connsiteX3" fmla="*/ 2661494 w 5558118"/>
                <a:gd name="connsiteY3" fmla="*/ 882334 h 2322280"/>
                <a:gd name="connsiteX4" fmla="*/ 3326699 w 5558118"/>
                <a:gd name="connsiteY4" fmla="*/ 2307596 h 2322280"/>
                <a:gd name="connsiteX5" fmla="*/ 3715965 w 5558118"/>
                <a:gd name="connsiteY5" fmla="*/ 1638652 h 2322280"/>
                <a:gd name="connsiteX6" fmla="*/ 4331048 w 5558118"/>
                <a:gd name="connsiteY6" fmla="*/ 1887391 h 2322280"/>
                <a:gd name="connsiteX7" fmla="*/ 4558041 w 5558118"/>
                <a:gd name="connsiteY7" fmla="*/ 1794713 h 2322280"/>
                <a:gd name="connsiteX8" fmla="*/ 4697506 w 5558118"/>
                <a:gd name="connsiteY8" fmla="*/ 1015668 h 2322280"/>
                <a:gd name="connsiteX9" fmla="*/ 5199530 w 5558118"/>
                <a:gd name="connsiteY9" fmla="*/ 11621 h 2322280"/>
                <a:gd name="connsiteX10" fmla="*/ 5558118 w 5558118"/>
                <a:gd name="connsiteY10" fmla="*/ 441927 h 2322280"/>
                <a:gd name="connsiteX0" fmla="*/ 0 w 5558118"/>
                <a:gd name="connsiteY0" fmla="*/ 567433 h 2322280"/>
                <a:gd name="connsiteX1" fmla="*/ 555207 w 5558118"/>
                <a:gd name="connsiteY1" fmla="*/ 163390 h 2322280"/>
                <a:gd name="connsiteX2" fmla="*/ 1837346 w 5558118"/>
                <a:gd name="connsiteY2" fmla="*/ 1966937 h 2322280"/>
                <a:gd name="connsiteX3" fmla="*/ 2661494 w 5558118"/>
                <a:gd name="connsiteY3" fmla="*/ 882334 h 2322280"/>
                <a:gd name="connsiteX4" fmla="*/ 3326699 w 5558118"/>
                <a:gd name="connsiteY4" fmla="*/ 2307596 h 2322280"/>
                <a:gd name="connsiteX5" fmla="*/ 3715965 w 5558118"/>
                <a:gd name="connsiteY5" fmla="*/ 1638652 h 2322280"/>
                <a:gd name="connsiteX6" fmla="*/ 4331048 w 5558118"/>
                <a:gd name="connsiteY6" fmla="*/ 1887391 h 2322280"/>
                <a:gd name="connsiteX7" fmla="*/ 4558041 w 5558118"/>
                <a:gd name="connsiteY7" fmla="*/ 1794713 h 2322280"/>
                <a:gd name="connsiteX8" fmla="*/ 4697506 w 5558118"/>
                <a:gd name="connsiteY8" fmla="*/ 1015668 h 2322280"/>
                <a:gd name="connsiteX9" fmla="*/ 5199530 w 5558118"/>
                <a:gd name="connsiteY9" fmla="*/ 11621 h 2322280"/>
                <a:gd name="connsiteX10" fmla="*/ 5558118 w 5558118"/>
                <a:gd name="connsiteY10" fmla="*/ 441927 h 232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58118" h="2322280">
                  <a:moveTo>
                    <a:pt x="0" y="567433"/>
                  </a:moveTo>
                  <a:cubicBezTo>
                    <a:pt x="152400" y="205856"/>
                    <a:pt x="248983" y="-69861"/>
                    <a:pt x="555207" y="163390"/>
                  </a:cubicBezTo>
                  <a:cubicBezTo>
                    <a:pt x="861431" y="396641"/>
                    <a:pt x="1486298" y="1847113"/>
                    <a:pt x="1837346" y="1966937"/>
                  </a:cubicBezTo>
                  <a:cubicBezTo>
                    <a:pt x="2188394" y="2086761"/>
                    <a:pt x="2413269" y="825558"/>
                    <a:pt x="2661494" y="882334"/>
                  </a:cubicBezTo>
                  <a:cubicBezTo>
                    <a:pt x="2909720" y="939111"/>
                    <a:pt x="3150954" y="2181543"/>
                    <a:pt x="3326699" y="2307596"/>
                  </a:cubicBezTo>
                  <a:cubicBezTo>
                    <a:pt x="3502444" y="2433649"/>
                    <a:pt x="3548574" y="1708686"/>
                    <a:pt x="3715965" y="1638652"/>
                  </a:cubicBezTo>
                  <a:cubicBezTo>
                    <a:pt x="3883356" y="1568618"/>
                    <a:pt x="4190702" y="1861381"/>
                    <a:pt x="4331048" y="1887391"/>
                  </a:cubicBezTo>
                  <a:cubicBezTo>
                    <a:pt x="4471394" y="1913401"/>
                    <a:pt x="4496965" y="1940000"/>
                    <a:pt x="4558041" y="1794713"/>
                  </a:cubicBezTo>
                  <a:cubicBezTo>
                    <a:pt x="4619117" y="1649426"/>
                    <a:pt x="4590591" y="1312850"/>
                    <a:pt x="4697506" y="1015668"/>
                  </a:cubicBezTo>
                  <a:cubicBezTo>
                    <a:pt x="4804421" y="718486"/>
                    <a:pt x="5056095" y="107244"/>
                    <a:pt x="5199530" y="11621"/>
                  </a:cubicBezTo>
                  <a:cubicBezTo>
                    <a:pt x="5342965" y="-84002"/>
                    <a:pt x="5558118" y="441927"/>
                    <a:pt x="5558118" y="441927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8C6D873-1B9A-9C4F-BD50-70F7007286BA}"/>
                    </a:ext>
                  </a:extLst>
                </p:cNvPr>
                <p:cNvSpPr txBox="1"/>
                <p:nvPr/>
              </p:nvSpPr>
              <p:spPr>
                <a:xfrm>
                  <a:off x="6108373" y="3346960"/>
                  <a:ext cx="50699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8C6D873-1B9A-9C4F-BD50-70F700728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8373" y="3346960"/>
                  <a:ext cx="506997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14634" r="-7317" b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F3442CA8-AAD9-584F-AFDA-4D1611E3AB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418401" y="3937552"/>
                <a:ext cx="2449966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 sz="2800" dirty="0"/>
                  <a:t>Loss </a:t>
                </a:r>
                <a:r>
                  <a:rPr lang="en-US" sz="2800" i="1" dirty="0"/>
                  <a:t>L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F3442CA8-AAD9-584F-AFDA-4D1611E3A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-5400000">
                <a:off x="418401" y="3937552"/>
                <a:ext cx="2449966" cy="523220"/>
              </a:xfrm>
              <a:prstGeom prst="rect">
                <a:avLst/>
              </a:prstGeom>
              <a:blipFill>
                <a:blip r:embed="rId5"/>
                <a:stretch>
                  <a:fillRect l="-11905" t="-3608" r="-28571" b="-51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000729F-176F-CB48-8565-B1E9D17F13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4303" y="5951477"/>
                <a:ext cx="525425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800" dirty="0"/>
                  <a:t>: the value of some parameter</a:t>
                </a:r>
              </a:p>
            </p:txBody>
          </p:sp>
        </mc:Choice>
        <mc:Fallback xmlns=""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000729F-176F-CB48-8565-B1E9D17F1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44303" y="5951477"/>
                <a:ext cx="5254259" cy="523220"/>
              </a:xfrm>
              <a:prstGeom prst="rect">
                <a:avLst/>
              </a:prstGeom>
              <a:blipFill>
                <a:blip r:embed="rId6"/>
                <a:stretch>
                  <a:fillRect l="-482" t="-11905" r="-1205" b="-2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29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79F5-6B7C-0045-89AC-7A375AA9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</p:spTree>
    <p:extLst>
      <p:ext uri="{BB962C8B-B14F-4D97-AF65-F5344CB8AC3E}">
        <p14:creationId xmlns:p14="http://schemas.microsoft.com/office/powerpoint/2010/main" val="1303945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0"/>
                <a:ext cx="11032671" cy="1325563"/>
              </a:xfrm>
            </p:spPr>
            <p:txBody>
              <a:bodyPr/>
              <a:lstStyle/>
              <a:p>
                <a:r>
                  <a:rPr lang="en-US" dirty="0"/>
                  <a:t>A good objective (loss) function </a:t>
                </a:r>
                <a:r>
                  <a:rPr lang="en-US" i="1" dirty="0"/>
                  <a:t>L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0"/>
                <a:ext cx="11032671" cy="1325563"/>
              </a:xfrm>
              <a:blipFill>
                <a:blip r:embed="rId3"/>
                <a:stretch>
                  <a:fillRect l="-2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24030" y="936626"/>
                <a:ext cx="10722429" cy="577441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r>
                  <a:rPr lang="en-US" sz="3600" b="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i="1" dirty="0"/>
                      <m:t>L</m:t>
                    </m:r>
                    <m:r>
                      <m:rPr>
                        <m:nor/>
                      </m:rPr>
                      <a:rPr lang="en-US" sz="3600" dirty="0"/>
                      <m:t>(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m:rPr>
                        <m:nor/>
                      </m:rPr>
                      <a:rPr lang="en-US" sz="3600" dirty="0"/>
                      <m:t>)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≥0</m:t>
                    </m:r>
                  </m:oMath>
                </a14:m>
                <a:r>
                  <a:rPr lang="en-US" sz="3600" dirty="0"/>
                  <a:t> </a:t>
                </a:r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	</a:t>
                </a:r>
                <a:r>
                  <a:rPr lang="en-US" sz="3600" i="1" dirty="0"/>
                  <a:t>L</a:t>
                </a:r>
                <a:r>
                  <a:rPr lang="en-US" sz="36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dirty="0"/>
                  <a:t>) decreases as performance improves</a:t>
                </a:r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	</a:t>
                </a:r>
                <a:r>
                  <a:rPr lang="en-US" sz="3600" i="1" dirty="0"/>
                  <a:t>L</a:t>
                </a:r>
                <a:r>
                  <a:rPr lang="en-US" sz="36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dirty="0"/>
                  <a:t>) is differentiable*, with respect to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sz="3600" b="1" dirty="0"/>
              </a:p>
              <a:p>
                <a:pPr marL="0" indent="0">
                  <a:buNone/>
                </a:pPr>
                <a:r>
                  <a:rPr lang="en-US" sz="3600" b="1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>
                        <a:ea typeface="Cambria Math" charset="0"/>
                        <a:cs typeface="Cambria Math" charset="0"/>
                      </a:rPr>
                      <m:t>The</m:t>
                    </m:r>
                    <m:r>
                      <m:rPr>
                        <m:nor/>
                      </m:rPr>
                      <a:rPr lang="en-US" sz="3600"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>
                        <a:ea typeface="Cambria Math" charset="0"/>
                        <a:cs typeface="Cambria Math" charset="0"/>
                      </a:rPr>
                      <m:t>gradient</m:t>
                    </m:r>
                    <m:r>
                      <m:rPr>
                        <m:nor/>
                      </m:rPr>
                      <a:rPr lang="en-US" sz="3600" b="0" i="0" smtClean="0"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0" i="0" smtClean="0">
                        <a:ea typeface="Cambria Math" charset="0"/>
                        <a:cs typeface="Cambria Math" charset="0"/>
                      </a:rPr>
                      <m:t>of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m:rPr>
                        <m:nor/>
                      </m:rPr>
                      <a:rPr lang="en-US" sz="3600" b="0" i="0" smtClean="0"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0" i="0" smtClean="0">
                        <a:latin typeface="Cambria Math" charset="0"/>
                      </a:rPr>
                      <m:t>is</m:t>
                    </m:r>
                    <m:r>
                      <m:rPr>
                        <m:nor/>
                      </m:rPr>
                      <a:rPr lang="en-US" sz="3600" b="0" i="0" smtClean="0"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>
                        <a:ea typeface="Cambria Math" charset="0"/>
                        <a:cs typeface="Cambria Math" charset="0"/>
                      </a:rPr>
                      <m:t>bounded</m:t>
                    </m:r>
                    <m:r>
                      <a:rPr lang="mr-IN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…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600" b="1" i="1" smtClean="0">
                        <a:latin typeface="Cambria Math" charset="0"/>
                      </a:rPr>
                      <m:t>𝟎</m:t>
                    </m:r>
                    <m:r>
                      <a:rPr lang="en-US" sz="3600" b="1" i="1" smtClean="0">
                        <a:latin typeface="Cambria Math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>
                            <a:latin typeface="Cambria Math" charset="0"/>
                          </a:rPr>
                          <m:t>𝛻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≪∞</m:t>
                    </m:r>
                  </m:oMath>
                </a14:m>
                <a:endParaRPr lang="en-US" sz="3600" b="0" dirty="0"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lang="en-US" sz="3600" b="1" dirty="0"/>
              </a:p>
              <a:p>
                <a:pPr marL="0" indent="0">
                  <a:buNone/>
                </a:pPr>
                <a:endParaRPr lang="en-US" sz="3200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24030" y="936626"/>
                <a:ext cx="10722429" cy="5774417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5EBE6333-2081-B849-AA83-BA9D587AF40A}"/>
              </a:ext>
            </a:extLst>
          </p:cNvPr>
          <p:cNvGrpSpPr/>
          <p:nvPr/>
        </p:nvGrpSpPr>
        <p:grpSpPr>
          <a:xfrm>
            <a:off x="644452" y="1487975"/>
            <a:ext cx="2226657" cy="1779815"/>
            <a:chOff x="644452" y="1487975"/>
            <a:chExt cx="2226657" cy="1779815"/>
          </a:xfrm>
        </p:grpSpPr>
        <p:sp>
          <p:nvSpPr>
            <p:cNvPr id="4" name="Left Brace 3"/>
            <p:cNvSpPr/>
            <p:nvPr/>
          </p:nvSpPr>
          <p:spPr>
            <a:xfrm>
              <a:off x="2430238" y="1487975"/>
              <a:ext cx="440871" cy="1779815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4452" y="2152511"/>
              <a:ext cx="13135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Required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3763D4-0AFC-B747-9C5F-521A9EF14BB3}"/>
              </a:ext>
            </a:extLst>
          </p:cNvPr>
          <p:cNvGrpSpPr/>
          <p:nvPr/>
        </p:nvGrpSpPr>
        <p:grpSpPr>
          <a:xfrm>
            <a:off x="625922" y="3750003"/>
            <a:ext cx="2226136" cy="1569660"/>
            <a:chOff x="625922" y="3750003"/>
            <a:chExt cx="2226136" cy="1569660"/>
          </a:xfrm>
        </p:grpSpPr>
        <p:sp>
          <p:nvSpPr>
            <p:cNvPr id="5" name="Left Brace 4"/>
            <p:cNvSpPr/>
            <p:nvPr/>
          </p:nvSpPr>
          <p:spPr>
            <a:xfrm>
              <a:off x="2411187" y="3906034"/>
              <a:ext cx="440871" cy="946945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5922" y="3750003"/>
              <a:ext cx="172130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Required</a:t>
              </a:r>
            </a:p>
            <a:p>
              <a:r>
                <a:rPr lang="en-US" sz="2400" dirty="0"/>
                <a:t>for gradient </a:t>
              </a:r>
            </a:p>
            <a:p>
              <a:r>
                <a:rPr lang="en-US" sz="2400" dirty="0"/>
                <a:t>descent</a:t>
              </a:r>
            </a:p>
            <a:p>
              <a:endParaRPr lang="en-US" sz="2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4248B3-827E-4E45-B5EC-33D883850CF5}"/>
              </a:ext>
            </a:extLst>
          </p:cNvPr>
          <p:cNvGrpSpPr/>
          <p:nvPr/>
        </p:nvGrpSpPr>
        <p:grpSpPr>
          <a:xfrm>
            <a:off x="646697" y="5050121"/>
            <a:ext cx="2205361" cy="1582970"/>
            <a:chOff x="646697" y="5050121"/>
            <a:chExt cx="2205361" cy="1582970"/>
          </a:xfrm>
        </p:grpSpPr>
        <p:sp>
          <p:nvSpPr>
            <p:cNvPr id="6" name="Left Brace 5"/>
            <p:cNvSpPr/>
            <p:nvPr/>
          </p:nvSpPr>
          <p:spPr>
            <a:xfrm>
              <a:off x="2411187" y="5050121"/>
              <a:ext cx="440871" cy="946945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6697" y="5063431"/>
              <a:ext cx="178354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helpful</a:t>
              </a:r>
            </a:p>
            <a:p>
              <a:r>
                <a:rPr lang="en-US" sz="2400" dirty="0"/>
                <a:t>For gradient</a:t>
              </a:r>
            </a:p>
            <a:p>
              <a:r>
                <a:rPr lang="en-US" sz="2400" dirty="0"/>
                <a:t>descent</a:t>
              </a:r>
            </a:p>
            <a:p>
              <a:endParaRPr lang="en-US" sz="24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48146" y="1584404"/>
            <a:ext cx="73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70461" y="1584404"/>
            <a:ext cx="16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parameters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8431314" y="936627"/>
            <a:ext cx="276076" cy="647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H="1" flipV="1">
            <a:off x="9770461" y="936626"/>
            <a:ext cx="504967" cy="647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F8DAF48-A638-6741-BCB1-D4FB21A0ADDE}"/>
              </a:ext>
            </a:extLst>
          </p:cNvPr>
          <p:cNvSpPr txBox="1"/>
          <p:nvPr/>
        </p:nvSpPr>
        <p:spPr>
          <a:xfrm>
            <a:off x="8707391" y="1800524"/>
            <a:ext cx="1063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9D5FF9-E258-674C-948E-DD3A9D545272}"/>
              </a:ext>
            </a:extLst>
          </p:cNvPr>
          <p:cNvCxnSpPr>
            <a:cxnSpLocks/>
          </p:cNvCxnSpPr>
          <p:nvPr/>
        </p:nvCxnSpPr>
        <p:spPr>
          <a:xfrm flipV="1">
            <a:off x="9190558" y="936625"/>
            <a:ext cx="1" cy="82073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697234-3E53-2245-9489-A52AEFCB8800}"/>
              </a:ext>
            </a:extLst>
          </p:cNvPr>
          <p:cNvSpPr txBox="1"/>
          <p:nvPr/>
        </p:nvSpPr>
        <p:spPr>
          <a:xfrm>
            <a:off x="2946623" y="6341711"/>
            <a:ext cx="2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*or subdifferentiable</a:t>
            </a:r>
          </a:p>
        </p:txBody>
      </p:sp>
    </p:spTree>
    <p:extLst>
      <p:ext uri="{BB962C8B-B14F-4D97-AF65-F5344CB8AC3E}">
        <p14:creationId xmlns:p14="http://schemas.microsoft.com/office/powerpoint/2010/main" val="199896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9" name="Object 16"/>
          <p:cNvGraphicFramePr>
            <a:graphicFrameLocks noChangeAspect="1"/>
          </p:cNvGraphicFramePr>
          <p:nvPr/>
        </p:nvGraphicFramePr>
        <p:xfrm>
          <a:off x="6941387" y="2785762"/>
          <a:ext cx="3871562" cy="1232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" name="Equation" r:id="rId4" imgW="1714500" imgH="546100" progId="Equation.DSMT4">
                  <p:embed/>
                </p:oleObj>
              </mc:Choice>
              <mc:Fallback>
                <p:oleObj name="Equation" r:id="rId4" imgW="1714500" imgH="546100" progId="Equation.DSMT4">
                  <p:embed/>
                  <p:pic>
                    <p:nvPicPr>
                      <p:cNvPr id="52229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1387" y="2785762"/>
                        <a:ext cx="3871562" cy="12321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6"/>
          <p:cNvGraphicFramePr>
            <a:graphicFrameLocks noChangeAspect="1"/>
          </p:cNvGraphicFramePr>
          <p:nvPr/>
        </p:nvGraphicFramePr>
        <p:xfrm>
          <a:off x="6941387" y="4460336"/>
          <a:ext cx="3505200" cy="132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" name="Equation" r:id="rId6" imgW="1333500" imgH="444500" progId="Equation.DSMT4">
                  <p:embed/>
                </p:oleObj>
              </mc:Choice>
              <mc:Fallback>
                <p:oleObj name="Equation" r:id="rId6" imgW="1333500" imgH="444500" progId="Equation.DSMT4">
                  <p:embed/>
                  <p:pic>
                    <p:nvPicPr>
                      <p:cNvPr id="522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1387" y="4460336"/>
                        <a:ext cx="3505200" cy="1322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4" name="Object 11"/>
          <p:cNvGraphicFramePr>
            <a:graphicFrameLocks noChangeAspect="1"/>
          </p:cNvGraphicFramePr>
          <p:nvPr/>
        </p:nvGraphicFramePr>
        <p:xfrm>
          <a:off x="6959494" y="1848536"/>
          <a:ext cx="4095387" cy="491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" name="Equation" r:id="rId8" imgW="1676400" imgH="203200" progId="Equation.DSMT4">
                  <p:embed/>
                </p:oleObj>
              </mc:Choice>
              <mc:Fallback>
                <p:oleObj name="Equation" r:id="rId8" imgW="1676400" imgH="203200" progId="Equation.DSMT4">
                  <p:embed/>
                  <p:pic>
                    <p:nvPicPr>
                      <p:cNvPr id="52234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494" y="1848536"/>
                        <a:ext cx="4095387" cy="4910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5" name="Object 12"/>
          <p:cNvGraphicFramePr>
            <a:graphicFrameLocks noChangeAspect="1"/>
          </p:cNvGraphicFramePr>
          <p:nvPr/>
        </p:nvGraphicFramePr>
        <p:xfrm>
          <a:off x="5355580" y="3361902"/>
          <a:ext cx="1253375" cy="442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8" name="Equation" r:id="rId10" imgW="533400" imgH="190500" progId="Equation.DSMT4">
                  <p:embed/>
                </p:oleObj>
              </mc:Choice>
              <mc:Fallback>
                <p:oleObj name="Equation" r:id="rId10" imgW="533400" imgH="190500" progId="Equation.DSMT4">
                  <p:embed/>
                  <p:pic>
                    <p:nvPicPr>
                      <p:cNvPr id="5223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5580" y="3361902"/>
                        <a:ext cx="1253375" cy="4423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7" name="Object 13"/>
          <p:cNvGraphicFramePr>
            <a:graphicFrameLocks noChangeAspect="1"/>
          </p:cNvGraphicFramePr>
          <p:nvPr/>
        </p:nvGraphicFramePr>
        <p:xfrm>
          <a:off x="1912387" y="3163416"/>
          <a:ext cx="1167254" cy="410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9" name="Equation" r:id="rId12" imgW="533400" imgH="190500" progId="Equation.DSMT4">
                  <p:embed/>
                </p:oleObj>
              </mc:Choice>
              <mc:Fallback>
                <p:oleObj name="Equation" r:id="rId12" imgW="533400" imgH="190500" progId="Equation.DSMT4">
                  <p:embed/>
                  <p:pic>
                    <p:nvPicPr>
                      <p:cNvPr id="5223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2387" y="3163416"/>
                        <a:ext cx="1167254" cy="4104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/>
          <p:nvPr/>
        </p:nvSpPr>
        <p:spPr bwMode="auto">
          <a:xfrm>
            <a:off x="4777614" y="3016900"/>
            <a:ext cx="369310" cy="364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5637" y="2303137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122006" y="3252910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27068" y="2203181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718422" y="4332074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35903" y="4865007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49557" y="3036406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/>
          <p:cNvSpPr/>
          <p:nvPr/>
        </p:nvSpPr>
        <p:spPr>
          <a:xfrm>
            <a:off x="1818680" y="4149166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2450662" y="4772070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1665061" y="3550160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/>
          <p:cNvSpPr/>
          <p:nvPr/>
        </p:nvSpPr>
        <p:spPr>
          <a:xfrm>
            <a:off x="2910347" y="2477721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/>
          <p:cNvSpPr/>
          <p:nvPr/>
        </p:nvSpPr>
        <p:spPr>
          <a:xfrm>
            <a:off x="1142546" y="3159973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/>
          <p:cNvSpPr/>
          <p:nvPr/>
        </p:nvSpPr>
        <p:spPr>
          <a:xfrm>
            <a:off x="2127113" y="2081939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>
            <a:off x="2552779" y="3907342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7829" y="1191986"/>
            <a:ext cx="6074228" cy="4947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4488961" y="1249121"/>
            <a:ext cx="204253" cy="49489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522620" y="1223614"/>
            <a:ext cx="2549142" cy="49489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55171" y="1398815"/>
            <a:ext cx="6139543" cy="42342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49" name="Freeform 52248"/>
          <p:cNvSpPr/>
          <p:nvPr/>
        </p:nvSpPr>
        <p:spPr>
          <a:xfrm>
            <a:off x="594929" y="1175253"/>
            <a:ext cx="6084916" cy="4971011"/>
          </a:xfrm>
          <a:custGeom>
            <a:avLst/>
            <a:gdLst>
              <a:gd name="connsiteX0" fmla="*/ 8312 w 6084916"/>
              <a:gd name="connsiteY0" fmla="*/ 8313 h 4971011"/>
              <a:gd name="connsiteX1" fmla="*/ 0 w 6084916"/>
              <a:gd name="connsiteY1" fmla="*/ 1604357 h 4971011"/>
              <a:gd name="connsiteX2" fmla="*/ 4039985 w 6084916"/>
              <a:gd name="connsiteY2" fmla="*/ 3740728 h 4971011"/>
              <a:gd name="connsiteX3" fmla="*/ 4114800 w 6084916"/>
              <a:gd name="connsiteY3" fmla="*/ 4962698 h 4971011"/>
              <a:gd name="connsiteX4" fmla="*/ 5128952 w 6084916"/>
              <a:gd name="connsiteY4" fmla="*/ 4946073 h 4971011"/>
              <a:gd name="connsiteX5" fmla="*/ 4971011 w 6084916"/>
              <a:gd name="connsiteY5" fmla="*/ 4347557 h 4971011"/>
              <a:gd name="connsiteX6" fmla="*/ 5345083 w 6084916"/>
              <a:gd name="connsiteY6" fmla="*/ 4971011 h 4971011"/>
              <a:gd name="connsiteX7" fmla="*/ 6084916 w 6084916"/>
              <a:gd name="connsiteY7" fmla="*/ 4954386 h 4971011"/>
              <a:gd name="connsiteX8" fmla="*/ 6076603 w 6084916"/>
              <a:gd name="connsiteY8" fmla="*/ 4222866 h 4971011"/>
              <a:gd name="connsiteX9" fmla="*/ 4696691 w 6084916"/>
              <a:gd name="connsiteY9" fmla="*/ 3275215 h 4971011"/>
              <a:gd name="connsiteX10" fmla="*/ 3865418 w 6084916"/>
              <a:gd name="connsiteY10" fmla="*/ 8313 h 4971011"/>
              <a:gd name="connsiteX11" fmla="*/ 2734887 w 6084916"/>
              <a:gd name="connsiteY11" fmla="*/ 0 h 4971011"/>
              <a:gd name="connsiteX12" fmla="*/ 4006734 w 6084916"/>
              <a:gd name="connsiteY12" fmla="*/ 2485506 h 4971011"/>
              <a:gd name="connsiteX13" fmla="*/ 4015047 w 6084916"/>
              <a:gd name="connsiteY13" fmla="*/ 2826328 h 4971011"/>
              <a:gd name="connsiteX14" fmla="*/ 8312 w 6084916"/>
              <a:gd name="connsiteY14" fmla="*/ 8313 h 497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84916" h="4971011">
                <a:moveTo>
                  <a:pt x="8312" y="8313"/>
                </a:moveTo>
                <a:cubicBezTo>
                  <a:pt x="5541" y="540328"/>
                  <a:pt x="2771" y="1072342"/>
                  <a:pt x="0" y="1604357"/>
                </a:cubicBezTo>
                <a:lnTo>
                  <a:pt x="4039985" y="3740728"/>
                </a:lnTo>
                <a:lnTo>
                  <a:pt x="4114800" y="4962698"/>
                </a:lnTo>
                <a:lnTo>
                  <a:pt x="5128952" y="4946073"/>
                </a:lnTo>
                <a:lnTo>
                  <a:pt x="4971011" y="4347557"/>
                </a:lnTo>
                <a:lnTo>
                  <a:pt x="5345083" y="4971011"/>
                </a:lnTo>
                <a:lnTo>
                  <a:pt x="6084916" y="4954386"/>
                </a:lnTo>
                <a:lnTo>
                  <a:pt x="6076603" y="4222866"/>
                </a:lnTo>
                <a:lnTo>
                  <a:pt x="4696691" y="3275215"/>
                </a:lnTo>
                <a:lnTo>
                  <a:pt x="3865418" y="8313"/>
                </a:lnTo>
                <a:lnTo>
                  <a:pt x="2734887" y="0"/>
                </a:lnTo>
                <a:lnTo>
                  <a:pt x="4006734" y="2485506"/>
                </a:lnTo>
                <a:lnTo>
                  <a:pt x="4015047" y="2826328"/>
                </a:lnTo>
                <a:lnTo>
                  <a:pt x="8312" y="8313"/>
                </a:lnTo>
                <a:close/>
              </a:path>
            </a:pathLst>
          </a:cu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50" name="TextBox 52249"/>
          <p:cNvSpPr txBox="1"/>
          <p:nvPr/>
        </p:nvSpPr>
        <p:spPr>
          <a:xfrm>
            <a:off x="6864502" y="5784938"/>
            <a:ext cx="52024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SSE is same everywhere in the blue</a:t>
            </a:r>
          </a:p>
          <a:p>
            <a:r>
              <a:rPr lang="en-US" sz="3200" dirty="0"/>
              <a:t>Gradient 0  in the blue region!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724468" y="30091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Example: 0 1 loss</a:t>
            </a:r>
            <a:br>
              <a:rPr lang="en-US" altLang="en-US" dirty="0">
                <a:ea typeface="ＭＳ Ｐゴシック" charset="-128"/>
              </a:rPr>
            </a:br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562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49" grpId="0" animBg="1"/>
      <p:bldP spid="522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>
          <a:xfrm>
            <a:off x="838200" y="199831"/>
            <a:ext cx="10515600" cy="1325563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The 0 1 Loss function 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2FEDE851-EF66-4576-8F4E-0DDA062310B8}"/>
              </a:ext>
            </a:extLst>
          </p:cNvPr>
          <p:cNvSpPr txBox="1">
            <a:spLocks/>
          </p:cNvSpPr>
          <p:nvPr/>
        </p:nvSpPr>
        <p:spPr>
          <a:xfrm>
            <a:off x="938905" y="3821690"/>
            <a:ext cx="96387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724C15F-2323-435A-BB53-F7E805D45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86748"/>
                <a:ext cx="10414895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A generic term for machine learning model parameters is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sz="3200" dirty="0">
                  <a:ea typeface="Cambria Math" panose="02040503050406030204" pitchFamily="18" charset="0"/>
                </a:endParaRPr>
              </a:p>
              <a:p>
                <a:r>
                  <a:rPr lang="en-US" altLang="en-US" sz="3200" dirty="0">
                    <a:ea typeface="Cambria Math" panose="02040503050406030204" pitchFamily="18" charset="0"/>
                  </a:rPr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oss</m:t>
                    </m:r>
                    <m:r>
                      <a:rPr lang="en-US" alt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alt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if</m:t>
                    </m:r>
                    <m:r>
                      <a:rPr lang="en-US" alt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3200" dirty="0">
                    <a:ea typeface="Cambria Math" panose="02040503050406030204" pitchFamily="18" charset="0"/>
                  </a:rPr>
                  <a:t>, else it’s 0</a:t>
                </a:r>
              </a:p>
              <a:p>
                <a:endParaRPr lang="en-US" altLang="en-US" sz="3200" dirty="0">
                  <a:ea typeface="Cambria Math" panose="02040503050406030204" pitchFamily="18" charset="0"/>
                </a:endParaRPr>
              </a:p>
              <a:p>
                <a:r>
                  <a:rPr lang="en-US" altLang="en-US" sz="3200" dirty="0">
                    <a:ea typeface="Cambria Math" panose="02040503050406030204" pitchFamily="18" charset="0"/>
                  </a:rPr>
                  <a:t>A count of mislabeled items</a:t>
                </a:r>
              </a:p>
              <a:p>
                <a:endParaRPr lang="en-US" altLang="en-US" sz="3200" dirty="0">
                  <a:ea typeface="Cambria Math" panose="02040503050406030204" pitchFamily="18" charset="0"/>
                </a:endParaRPr>
              </a:p>
              <a:p>
                <a:r>
                  <a:rPr lang="en-US" altLang="en-US" sz="3200" dirty="0">
                    <a:ea typeface="Cambria Math" panose="02040503050406030204" pitchFamily="18" charset="0"/>
                  </a:rPr>
                  <a:t>Results in a step function </a:t>
                </a:r>
              </a:p>
              <a:p>
                <a:endParaRPr lang="en-US" altLang="en-US" sz="3200" dirty="0">
                  <a:ea typeface="Cambria Math" panose="02040503050406030204" pitchFamily="18" charset="0"/>
                </a:endParaRPr>
              </a:p>
              <a:p>
                <a:r>
                  <a:rPr lang="en-US" altLang="en-US" sz="3200" dirty="0">
                    <a:ea typeface="Cambria Math" panose="02040503050406030204" pitchFamily="18" charset="0"/>
                  </a:rPr>
                  <a:t>Not useful for for gradient descent</a:t>
                </a:r>
              </a:p>
              <a:p>
                <a:pPr lvl="2"/>
                <a:endParaRPr lang="en-US" alt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724C15F-2323-435A-BB53-F7E805D45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86748"/>
                <a:ext cx="10414895" cy="4351338"/>
              </a:xfrm>
              <a:prstGeom prst="rect">
                <a:avLst/>
              </a:prstGeom>
              <a:blipFill>
                <a:blip r:embed="rId3"/>
                <a:stretch>
                  <a:fillRect l="-1096" t="-3198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picture containing furniture, table&#10;&#10;Description automatically generated">
            <a:extLst>
              <a:ext uri="{FF2B5EF4-FFF2-40B4-BE49-F238E27FC236}">
                <a16:creationId xmlns:a16="http://schemas.microsoft.com/office/drawing/2014/main" id="{1050348B-3BF1-4358-81BD-43C191D82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898776" y="4209020"/>
            <a:ext cx="1675806" cy="391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14">
                <a:extLst>
                  <a:ext uri="{FF2B5EF4-FFF2-40B4-BE49-F238E27FC236}">
                    <a16:creationId xmlns:a16="http://schemas.microsoft.com/office/drawing/2014/main" id="{60609C79-5887-0947-B268-2281B337C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29287" y="5388900"/>
                <a:ext cx="496546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en-US" sz="2800" dirty="0"/>
              </a:p>
            </p:txBody>
          </p:sp>
        </mc:Choice>
        <mc:Fallback xmlns="">
          <p:sp>
            <p:nvSpPr>
              <p:cNvPr id="21" name="TextBox 14">
                <a:extLst>
                  <a:ext uri="{FF2B5EF4-FFF2-40B4-BE49-F238E27FC236}">
                    <a16:creationId xmlns:a16="http://schemas.microsoft.com/office/drawing/2014/main" id="{60609C79-5887-0947-B268-2281B337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29287" y="5388900"/>
                <a:ext cx="4965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EA3B5C-8CE2-2A4C-A95E-77DF29266AF4}"/>
              </a:ext>
            </a:extLst>
          </p:cNvPr>
          <p:cNvCxnSpPr/>
          <p:nvPr/>
        </p:nvCxnSpPr>
        <p:spPr>
          <a:xfrm>
            <a:off x="8216313" y="4095293"/>
            <a:ext cx="92939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3A338B-2A45-274B-9720-B829A49E06D5}"/>
              </a:ext>
            </a:extLst>
          </p:cNvPr>
          <p:cNvCxnSpPr/>
          <p:nvPr/>
        </p:nvCxnSpPr>
        <p:spPr>
          <a:xfrm>
            <a:off x="9129287" y="4939299"/>
            <a:ext cx="92939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0477BE-791E-F547-9FEC-F3902EBE11F6}"/>
              </a:ext>
            </a:extLst>
          </p:cNvPr>
          <p:cNvCxnSpPr/>
          <p:nvPr/>
        </p:nvCxnSpPr>
        <p:spPr>
          <a:xfrm>
            <a:off x="10058677" y="3358433"/>
            <a:ext cx="92939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1B22AB-E55E-2245-A584-CBBADADC6674}"/>
              </a:ext>
            </a:extLst>
          </p:cNvPr>
          <p:cNvCxnSpPr>
            <a:cxnSpLocks/>
          </p:cNvCxnSpPr>
          <p:nvPr/>
        </p:nvCxnSpPr>
        <p:spPr>
          <a:xfrm flipH="1">
            <a:off x="9145703" y="4095293"/>
            <a:ext cx="1" cy="83710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7F2524-DD0B-544D-9CA8-227E5C2E9FBC}"/>
              </a:ext>
            </a:extLst>
          </p:cNvPr>
          <p:cNvCxnSpPr>
            <a:cxnSpLocks/>
          </p:cNvCxnSpPr>
          <p:nvPr/>
        </p:nvCxnSpPr>
        <p:spPr>
          <a:xfrm>
            <a:off x="10058677" y="3358433"/>
            <a:ext cx="0" cy="15877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567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939479" y="245126"/>
            <a:ext cx="10972800" cy="9906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Perceptron Problem: The step function</a:t>
            </a:r>
          </a:p>
        </p:txBody>
      </p:sp>
      <p:sp>
        <p:nvSpPr>
          <p:cNvPr id="456724" name="Line 20"/>
          <p:cNvSpPr>
            <a:spLocks noChangeShapeType="1"/>
          </p:cNvSpPr>
          <p:nvPr/>
        </p:nvSpPr>
        <p:spPr bwMode="auto">
          <a:xfrm flipV="1">
            <a:off x="5104107" y="1357222"/>
            <a:ext cx="0" cy="218026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56725" name="Line 21"/>
          <p:cNvSpPr>
            <a:spLocks noChangeShapeType="1"/>
          </p:cNvSpPr>
          <p:nvPr/>
        </p:nvSpPr>
        <p:spPr bwMode="auto">
          <a:xfrm>
            <a:off x="5104107" y="3537488"/>
            <a:ext cx="264354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56726" name="Line 22"/>
          <p:cNvSpPr>
            <a:spLocks noChangeShapeType="1"/>
          </p:cNvSpPr>
          <p:nvPr/>
        </p:nvSpPr>
        <p:spPr bwMode="auto">
          <a:xfrm flipV="1">
            <a:off x="5104107" y="3157537"/>
            <a:ext cx="991877" cy="1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966987" y="3537487"/>
                <a:ext cx="2651939" cy="834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0" dirty="0" smtClean="0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sz="5400" b="0" i="1" dirty="0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5400" b="1" i="0" dirty="0" smtClean="0">
                          <a:latin typeface="Cambria Math" charset="0"/>
                        </a:rPr>
                        <m:t>𝐱</m:t>
                      </m:r>
                    </m:oMath>
                  </m:oMathPara>
                </a14:m>
                <a:endParaRPr lang="en-US" sz="54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987" y="3537487"/>
                <a:ext cx="2651939" cy="8345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467886" y="2107370"/>
                <a:ext cx="3519844" cy="834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1" i="0" smtClean="0">
                              <a:latin typeface="Cambria Math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5400" b="1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886" y="2107370"/>
                <a:ext cx="3519844" cy="834587"/>
              </a:xfrm>
              <a:prstGeom prst="rect">
                <a:avLst/>
              </a:prstGeom>
              <a:blipFill>
                <a:blip r:embed="rId4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25C7D6-2460-AD4B-990C-ECA85A984457}"/>
                  </a:ext>
                </a:extLst>
              </p:cNvPr>
              <p:cNvSpPr txBox="1"/>
              <p:nvPr/>
            </p:nvSpPr>
            <p:spPr>
              <a:xfrm>
                <a:off x="1976322" y="4904433"/>
                <a:ext cx="8022816" cy="1510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𝑖𝑓</m:t>
                                </m:r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 0&lt;</m:t>
                                </m:r>
                                <m:sSup>
                                  <m:sSupPr>
                                    <m:ctrlPr>
                                      <a:rPr lang="en-US" sz="4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400" b="1" dirty="0">
                                        <a:latin typeface="Cambria Math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a:rPr lang="en-US" sz="4400" i="1" dirty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4400" b="1" dirty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       −1</m:t>
                                </m:r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𝑒𝑙𝑠𝑒</m:t>
                                </m:r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25C7D6-2460-AD4B-990C-ECA85A984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322" y="4904433"/>
                <a:ext cx="8022816" cy="1510350"/>
              </a:xfrm>
              <a:prstGeom prst="rect">
                <a:avLst/>
              </a:prstGeom>
              <a:blipFill>
                <a:blip r:embed="rId5"/>
                <a:stretch>
                  <a:fillRect l="-11690" t="-226891" r="-2844" b="-326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ine 22">
            <a:extLst>
              <a:ext uri="{FF2B5EF4-FFF2-40B4-BE49-F238E27FC236}">
                <a16:creationId xmlns:a16="http://schemas.microsoft.com/office/drawing/2014/main" id="{7F963145-F388-F048-99EE-AAC171AAC8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46156" y="2438979"/>
            <a:ext cx="991877" cy="1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16" name="Line 22">
            <a:extLst>
              <a:ext uri="{FF2B5EF4-FFF2-40B4-BE49-F238E27FC236}">
                <a16:creationId xmlns:a16="http://schemas.microsoft.com/office/drawing/2014/main" id="{ABE3F342-0439-2845-9AFF-AD912E8983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78600" y="2438978"/>
            <a:ext cx="0" cy="7073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595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Supervised Machine Learning in one slide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48038"/>
                <a:ext cx="10951030" cy="480377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Pick data </a:t>
                </a:r>
                <a:r>
                  <a:rPr lang="en-US" sz="3200" b="1" dirty="0"/>
                  <a:t>X</a:t>
                </a:r>
                <a:r>
                  <a:rPr lang="en-US" sz="3200" dirty="0"/>
                  <a:t>, labels </a:t>
                </a:r>
                <a:r>
                  <a:rPr lang="en-US" sz="3200" b="1" dirty="0"/>
                  <a:t>Y</a:t>
                </a:r>
                <a:r>
                  <a:rPr lang="en-US" sz="3200" dirty="0"/>
                  <a:t>,  model </a:t>
                </a:r>
                <a:r>
                  <a:rPr lang="en-US" sz="3200" b="1" dirty="0"/>
                  <a:t>M(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)</a:t>
                </a:r>
                <a:r>
                  <a:rPr lang="en-US" sz="3200" dirty="0"/>
                  <a:t> and loss function </a:t>
                </a:r>
                <a:r>
                  <a:rPr lang="en-US" sz="3200" b="1" i="1" dirty="0"/>
                  <a:t>L</a:t>
                </a:r>
                <a:r>
                  <a:rPr lang="en-US" sz="3200" b="1" dirty="0"/>
                  <a:t>(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𝐘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Initialize model parameters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3200" dirty="0"/>
                  <a:t>somehow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Measure model performance with the loss function </a:t>
                </a:r>
                <a:r>
                  <a:rPr lang="en-US" sz="3200" b="1" i="1" dirty="0"/>
                  <a:t>L</a:t>
                </a:r>
                <a:r>
                  <a:rPr lang="en-US" sz="3200" b="1" dirty="0"/>
                  <a:t>(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sz="32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sz="32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Modify parameters </a:t>
                </a:r>
                <a14:m>
                  <m:oMath xmlns:m="http://schemas.openxmlformats.org/officeDocument/2006/math">
                    <m:r>
                      <a:rPr lang="en-US" sz="3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3200" b="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3200" dirty="0"/>
                  <a:t>somehow, hoping to improve </a:t>
                </a:r>
                <a:r>
                  <a:rPr lang="en-US" sz="3200" b="1" i="1" dirty="0"/>
                  <a:t>L</a:t>
                </a:r>
                <a:r>
                  <a:rPr lang="en-US" sz="3200" b="1" dirty="0"/>
                  <a:t>(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sz="32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sz="32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Repeat 3 and 4 until you stop improving or run out of time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48038"/>
                <a:ext cx="10951030" cy="4803775"/>
              </a:xfrm>
              <a:blipFill>
                <a:blip r:embed="rId3"/>
                <a:stretch>
                  <a:fillRect l="-1389" t="-3421" r="-231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335FE3A-7D6A-014D-B3D0-7072234731B6}"/>
              </a:ext>
            </a:extLst>
          </p:cNvPr>
          <p:cNvGrpSpPr/>
          <p:nvPr/>
        </p:nvGrpSpPr>
        <p:grpSpPr>
          <a:xfrm>
            <a:off x="598968" y="4120774"/>
            <a:ext cx="11190261" cy="1155764"/>
            <a:chOff x="598968" y="4120774"/>
            <a:chExt cx="11190261" cy="11557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D50853-3E2D-9F4D-8268-EFD211817DF8}"/>
                </a:ext>
              </a:extLst>
            </p:cNvPr>
            <p:cNvSpPr txBox="1"/>
            <p:nvPr/>
          </p:nvSpPr>
          <p:spPr>
            <a:xfrm>
              <a:off x="689548" y="4437089"/>
              <a:ext cx="11099681" cy="8394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32F41B-F6C9-F84D-9812-362D0788E5CF}"/>
                </a:ext>
              </a:extLst>
            </p:cNvPr>
            <p:cNvSpPr/>
            <p:nvPr/>
          </p:nvSpPr>
          <p:spPr>
            <a:xfrm>
              <a:off x="598968" y="4120774"/>
              <a:ext cx="8006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HOW?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51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939479" y="233941"/>
            <a:ext cx="10972800" cy="9906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Solution: Remove the step function</a:t>
            </a:r>
          </a:p>
        </p:txBody>
      </p:sp>
      <p:sp>
        <p:nvSpPr>
          <p:cNvPr id="456724" name="Line 20"/>
          <p:cNvSpPr>
            <a:spLocks noChangeShapeType="1"/>
          </p:cNvSpPr>
          <p:nvPr/>
        </p:nvSpPr>
        <p:spPr bwMode="auto">
          <a:xfrm flipV="1">
            <a:off x="5104107" y="1357222"/>
            <a:ext cx="0" cy="218026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56725" name="Line 21"/>
          <p:cNvSpPr>
            <a:spLocks noChangeShapeType="1"/>
          </p:cNvSpPr>
          <p:nvPr/>
        </p:nvSpPr>
        <p:spPr bwMode="auto">
          <a:xfrm>
            <a:off x="5104107" y="3537488"/>
            <a:ext cx="264354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56726" name="Line 22"/>
          <p:cNvSpPr>
            <a:spLocks noChangeShapeType="1"/>
          </p:cNvSpPr>
          <p:nvPr/>
        </p:nvSpPr>
        <p:spPr bwMode="auto">
          <a:xfrm flipV="1">
            <a:off x="5104107" y="1514581"/>
            <a:ext cx="2643544" cy="161954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86644" y="5083484"/>
                <a:ext cx="8012623" cy="834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1" i="0" smtClean="0">
                              <a:latin typeface="Cambria Math" charset="0"/>
                            </a:rPr>
                            <m:t>𝐱</m:t>
                          </m:r>
                        </m:e>
                      </m:d>
                      <m:r>
                        <a:rPr lang="en-US" sz="5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5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0" dirty="0" smtClean="0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sz="5400" b="0" i="1" dirty="0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5400" b="1" i="0" dirty="0" smtClean="0">
                          <a:latin typeface="Cambria Math" charset="0"/>
                        </a:rPr>
                        <m:t>𝐱</m:t>
                      </m:r>
                    </m:oMath>
                  </m:oMathPara>
                </a14:m>
                <a:endParaRPr lang="en-US" sz="54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644" y="5083484"/>
                <a:ext cx="8012623" cy="834587"/>
              </a:xfrm>
              <a:prstGeom prst="rect">
                <a:avLst/>
              </a:prstGeom>
              <a:blipFill>
                <a:blip r:embed="rId2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966987" y="3537487"/>
                <a:ext cx="2651939" cy="834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0" dirty="0" smtClean="0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sz="5400" b="0" i="1" dirty="0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5400" b="1" i="0" dirty="0" smtClean="0">
                          <a:latin typeface="Cambria Math" charset="0"/>
                        </a:rPr>
                        <m:t>𝐱</m:t>
                      </m:r>
                    </m:oMath>
                  </m:oMathPara>
                </a14:m>
                <a:endParaRPr lang="en-US" sz="54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987" y="3537487"/>
                <a:ext cx="2651939" cy="8345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460564" y="2275236"/>
                <a:ext cx="3519844" cy="834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1" i="0" smtClean="0">
                              <a:latin typeface="Cambria Math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5400" b="1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564" y="2275236"/>
                <a:ext cx="3519844" cy="834587"/>
              </a:xfrm>
              <a:prstGeom prst="rect">
                <a:avLst/>
              </a:prstGeom>
              <a:blipFill>
                <a:blip r:embed="rId4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8206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>
          <a:xfrm>
            <a:off x="838200" y="121779"/>
            <a:ext cx="10515600" cy="1325563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Squared loss: we now have a gradient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2FEDE851-EF66-4576-8F4E-0DDA062310B8}"/>
              </a:ext>
            </a:extLst>
          </p:cNvPr>
          <p:cNvSpPr txBox="1">
            <a:spLocks/>
          </p:cNvSpPr>
          <p:nvPr/>
        </p:nvSpPr>
        <p:spPr>
          <a:xfrm>
            <a:off x="938905" y="3821690"/>
            <a:ext cx="96387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724C15F-2323-435A-BB53-F7E805D45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566" y="1483269"/>
                <a:ext cx="7771160" cy="45963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Our hypothesis function is 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are the model parameters.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r>
                  <a:rPr lang="en-US" sz="3200" dirty="0"/>
                  <a:t>We write our loss function as..</a:t>
                </a:r>
              </a:p>
              <a:p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If we use a linear model, then..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2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endParaRPr lang="en-US" sz="3200" dirty="0"/>
              </a:p>
              <a:p>
                <a:endParaRPr lang="en-US" sz="3200" dirty="0"/>
              </a:p>
              <a:p>
                <a:pPr marL="0" indent="0">
                  <a:buNone/>
                </a:pPr>
                <a:endParaRPr lang="en-US" sz="3200" b="1" dirty="0"/>
              </a:p>
              <a:p>
                <a:pPr lvl="2"/>
                <a:endParaRPr lang="en-US" alt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724C15F-2323-435A-BB53-F7E805D45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66" y="1483269"/>
                <a:ext cx="7771160" cy="4596329"/>
              </a:xfrm>
              <a:prstGeom prst="rect">
                <a:avLst/>
              </a:prstGeom>
              <a:blipFill>
                <a:blip r:embed="rId3"/>
                <a:stretch>
                  <a:fillRect l="-1794" t="-2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F4C57D-7D3C-4C43-9183-C57C9E61267A}"/>
              </a:ext>
            </a:extLst>
          </p:cNvPr>
          <p:cNvCxnSpPr>
            <a:cxnSpLocks/>
          </p:cNvCxnSpPr>
          <p:nvPr/>
        </p:nvCxnSpPr>
        <p:spPr>
          <a:xfrm>
            <a:off x="8815957" y="3083567"/>
            <a:ext cx="0" cy="28980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C64B81-BBB6-48B4-97F5-4B0795324E78}"/>
              </a:ext>
            </a:extLst>
          </p:cNvPr>
          <p:cNvCxnSpPr>
            <a:cxnSpLocks/>
          </p:cNvCxnSpPr>
          <p:nvPr/>
        </p:nvCxnSpPr>
        <p:spPr>
          <a:xfrm flipH="1">
            <a:off x="7305670" y="5981646"/>
            <a:ext cx="30302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picture containing furniture, table&#10;&#10;Description automatically generated">
            <a:extLst>
              <a:ext uri="{FF2B5EF4-FFF2-40B4-BE49-F238E27FC236}">
                <a16:creationId xmlns:a16="http://schemas.microsoft.com/office/drawing/2014/main" id="{1050348B-3BF1-4358-81BD-43C191D82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412095" y="4455764"/>
            <a:ext cx="1675806" cy="391543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BBE9752-682C-43BC-9571-0D6CBA9DC069}"/>
              </a:ext>
            </a:extLst>
          </p:cNvPr>
          <p:cNvSpPr/>
          <p:nvPr/>
        </p:nvSpPr>
        <p:spPr>
          <a:xfrm>
            <a:off x="7801590" y="2985513"/>
            <a:ext cx="4210758" cy="3002854"/>
          </a:xfrm>
          <a:custGeom>
            <a:avLst/>
            <a:gdLst>
              <a:gd name="connsiteX0" fmla="*/ 0 w 3826933"/>
              <a:gd name="connsiteY0" fmla="*/ 45156 h 2991584"/>
              <a:gd name="connsiteX1" fmla="*/ 2167467 w 3826933"/>
              <a:gd name="connsiteY1" fmla="*/ 2991556 h 2991584"/>
              <a:gd name="connsiteX2" fmla="*/ 3826933 w 3826933"/>
              <a:gd name="connsiteY2" fmla="*/ 0 h 299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6933" h="2991584">
                <a:moveTo>
                  <a:pt x="0" y="45156"/>
                </a:moveTo>
                <a:cubicBezTo>
                  <a:pt x="764822" y="1522119"/>
                  <a:pt x="1529645" y="2999082"/>
                  <a:pt x="2167467" y="2991556"/>
                </a:cubicBezTo>
                <a:cubicBezTo>
                  <a:pt x="2805289" y="2984030"/>
                  <a:pt x="3616207" y="457200"/>
                  <a:pt x="3826933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08C1CED-81EC-4CF5-AA30-9776FE06A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204" y="6052507"/>
            <a:ext cx="149211" cy="241579"/>
          </a:xfrm>
          <a:prstGeom prst="rect">
            <a:avLst/>
          </a:prstGeom>
        </p:spPr>
      </p:pic>
      <p:pic>
        <p:nvPicPr>
          <p:cNvPr id="61" name="Picture 60" descr="A picture containing furniture, table&#10;&#10;Description automatically generated">
            <a:extLst>
              <a:ext uri="{FF2B5EF4-FFF2-40B4-BE49-F238E27FC236}">
                <a16:creationId xmlns:a16="http://schemas.microsoft.com/office/drawing/2014/main" id="{7A0D2739-CFA4-4868-9B63-9FFA7F0917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966" y="6079598"/>
            <a:ext cx="107245" cy="214488"/>
          </a:xfrm>
          <a:prstGeom prst="rect">
            <a:avLst/>
          </a:prstGeom>
        </p:spPr>
      </p:pic>
      <p:pic>
        <p:nvPicPr>
          <p:cNvPr id="63" name="Picture 62" descr="A picture containing furniture, table&#10;&#10;Description automatically generated">
            <a:extLst>
              <a:ext uri="{FF2B5EF4-FFF2-40B4-BE49-F238E27FC236}">
                <a16:creationId xmlns:a16="http://schemas.microsoft.com/office/drawing/2014/main" id="{AFE059DC-EF7C-4E47-A528-6F58A32DF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6431" y="4651536"/>
            <a:ext cx="107245" cy="214488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082A1659-6A6E-5247-BD90-B83E3B3A81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8485"/>
          <a:stretch/>
        </p:blipFill>
        <p:spPr>
          <a:xfrm>
            <a:off x="390809" y="3626702"/>
            <a:ext cx="6956684" cy="1185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76502D1-10F2-A74A-98B6-B6720AA1EDB5}"/>
                  </a:ext>
                </a:extLst>
              </p:cNvPr>
              <p:cNvSpPr/>
              <p:nvPr/>
            </p:nvSpPr>
            <p:spPr>
              <a:xfrm>
                <a:off x="8937978" y="6249741"/>
                <a:ext cx="13420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latin typeface="Cambria Math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76502D1-10F2-A74A-98B6-B6720AA1E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978" y="6249741"/>
                <a:ext cx="1342034" cy="523220"/>
              </a:xfrm>
              <a:prstGeom prst="rect">
                <a:avLst/>
              </a:prstGeom>
              <a:blipFill>
                <a:blip r:embed="rId8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989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550679" y="183980"/>
            <a:ext cx="10631960" cy="9906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charset="-128"/>
              </a:rPr>
              <a:t>A simple example: where do you draw the line?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C2AE7E-A171-2B44-A36C-D17384A88B83}"/>
              </a:ext>
            </a:extLst>
          </p:cNvPr>
          <p:cNvGrpSpPr/>
          <p:nvPr/>
        </p:nvGrpSpPr>
        <p:grpSpPr>
          <a:xfrm>
            <a:off x="987804" y="4766811"/>
            <a:ext cx="5229988" cy="515665"/>
            <a:chOff x="929733" y="5075454"/>
            <a:chExt cx="5229988" cy="51566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7D0F3C4-620D-FD44-8526-EB95A996176E}"/>
                </a:ext>
              </a:extLst>
            </p:cNvPr>
            <p:cNvGrpSpPr/>
            <p:nvPr/>
          </p:nvGrpSpPr>
          <p:grpSpPr>
            <a:xfrm>
              <a:off x="929733" y="5088077"/>
              <a:ext cx="5229988" cy="503042"/>
              <a:chOff x="929733" y="5083955"/>
              <a:chExt cx="5229988" cy="503042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49583DB-DB5C-BE4E-9889-7ACF0147CE2B}"/>
                  </a:ext>
                </a:extLst>
              </p:cNvPr>
              <p:cNvCxnSpPr>
                <a:cxnSpLocks/>
                <a:stCxn id="23" idx="1"/>
                <a:endCxn id="21" idx="3"/>
              </p:cNvCxnSpPr>
              <p:nvPr/>
            </p:nvCxnSpPr>
            <p:spPr>
              <a:xfrm>
                <a:off x="929733" y="5274156"/>
                <a:ext cx="5229988" cy="1263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A2FF0D7-B61A-0045-B988-53408DCD57D8}"/>
                  </a:ext>
                </a:extLst>
              </p:cNvPr>
              <p:cNvCxnSpPr>
                <a:cxnSpLocks/>
                <a:stCxn id="41" idx="2"/>
              </p:cNvCxnSpPr>
              <p:nvPr/>
            </p:nvCxnSpPr>
            <p:spPr>
              <a:xfrm flipV="1">
                <a:off x="3327786" y="5083955"/>
                <a:ext cx="0" cy="503042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BA0372F-6730-9F4C-8E9B-5E4F4620015E}"/>
                </a:ext>
              </a:extLst>
            </p:cNvPr>
            <p:cNvGrpSpPr/>
            <p:nvPr/>
          </p:nvGrpSpPr>
          <p:grpSpPr>
            <a:xfrm>
              <a:off x="929733" y="5075454"/>
              <a:ext cx="5229988" cy="418277"/>
              <a:chOff x="1213337" y="5245105"/>
              <a:chExt cx="4260531" cy="353099"/>
            </a:xfrm>
          </p:grpSpPr>
          <p:pic>
            <p:nvPicPr>
              <p:cNvPr id="20" name="Picture 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5D823BA1-187B-2C45-96C0-CAD80EF70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2848" y="5255761"/>
                <a:ext cx="342436" cy="342436"/>
              </a:xfrm>
              <a:prstGeom prst="rect">
                <a:avLst/>
              </a:prstGeom>
            </p:spPr>
          </p:pic>
          <p:pic>
            <p:nvPicPr>
              <p:cNvPr id="22" name="Picture 2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8784AE3-6D7B-C446-B09B-426136256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1334" y="5245105"/>
                <a:ext cx="342437" cy="342437"/>
              </a:xfrm>
              <a:prstGeom prst="rect">
                <a:avLst/>
              </a:prstGeom>
            </p:spPr>
          </p:pic>
          <p:pic>
            <p:nvPicPr>
              <p:cNvPr id="17" name="Picture 1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58F7BE95-7EC5-BD47-8F2D-CE677F7212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4263" y="5255761"/>
                <a:ext cx="342436" cy="342436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2129A07C-3867-7749-B3E0-462DA6E09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1111" y="5245106"/>
                <a:ext cx="342437" cy="342437"/>
              </a:xfrm>
              <a:prstGeom prst="rect">
                <a:avLst/>
              </a:prstGeom>
            </p:spPr>
          </p:pic>
          <p:pic>
            <p:nvPicPr>
              <p:cNvPr id="21" name="Picture 20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BCF4FCB-BC12-F74B-81F5-3C86DEAF4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1432" y="5255768"/>
                <a:ext cx="342436" cy="342436"/>
              </a:xfrm>
              <a:prstGeom prst="rect">
                <a:avLst/>
              </a:prstGeom>
            </p:spPr>
          </p:pic>
          <p:pic>
            <p:nvPicPr>
              <p:cNvPr id="23" name="Picture 22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E8E04F0D-C804-6248-935E-DBA8D3B55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337" y="5245105"/>
                <a:ext cx="342437" cy="342437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6E1FC7-0219-9F41-A147-6770BBC24DC6}"/>
                  </a:ext>
                </a:extLst>
              </p:cNvPr>
              <p:cNvSpPr txBox="1"/>
              <p:nvPr/>
            </p:nvSpPr>
            <p:spPr>
              <a:xfrm>
                <a:off x="987804" y="1126359"/>
                <a:ext cx="8642109" cy="23698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Happy faces have label </a:t>
                </a:r>
                <a:r>
                  <a:rPr lang="en-US" sz="2000" i="1" dirty="0"/>
                  <a:t>y</a:t>
                </a:r>
                <a:r>
                  <a:rPr lang="en-US" sz="2000" dirty="0"/>
                  <a:t> = +1 and sad faces have label y = -1.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We have a linear model with 2 parameters: 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dirty="0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sz="2800" i="1" dirty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800" b="1" dirty="0">
                        <a:latin typeface="Cambria Math" charset="0"/>
                      </a:rPr>
                      <m:t>𝐱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:endParaRPr lang="en-US" sz="2000" dirty="0"/>
              </a:p>
              <a:p>
                <a:r>
                  <a:rPr lang="en-US" sz="2000" dirty="0"/>
                  <a:t>Our loss function will be sum-of-squared-errors: </a:t>
                </a:r>
              </a:p>
              <a:p>
                <a:endParaRPr lang="en-US" sz="2000" b="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6E1FC7-0219-9F41-A147-6770BBC24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04" y="1126359"/>
                <a:ext cx="8642109" cy="2369880"/>
              </a:xfrm>
              <a:prstGeom prst="rect">
                <a:avLst/>
              </a:prstGeom>
              <a:blipFill>
                <a:blip r:embed="rId5"/>
                <a:stretch>
                  <a:fillRect l="-733" t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E5F1F3AF-752A-2B43-8A3D-90D43304BBCF}"/>
              </a:ext>
            </a:extLst>
          </p:cNvPr>
          <p:cNvSpPr txBox="1"/>
          <p:nvPr/>
        </p:nvSpPr>
        <p:spPr>
          <a:xfrm>
            <a:off x="3235014" y="53551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B78FE1-C896-D247-9EDC-FB4C9EBB9C2C}"/>
                  </a:ext>
                </a:extLst>
              </p:cNvPr>
              <p:cNvSpPr txBox="1"/>
              <p:nvPr/>
            </p:nvSpPr>
            <p:spPr>
              <a:xfrm>
                <a:off x="3602798" y="5554484"/>
                <a:ext cx="803713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How does the loss change as we move the line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dirty="0"/>
                  <a:t> ?</a:t>
                </a:r>
              </a:p>
              <a:p>
                <a:r>
                  <a:rPr lang="en-US" sz="2400" dirty="0"/>
                  <a:t>Can we use that to decide where to move it?</a:t>
                </a:r>
              </a:p>
              <a:p>
                <a:r>
                  <a:rPr lang="en-US" sz="2400" dirty="0"/>
                  <a:t>What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/>
                  <a:t> do?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B78FE1-C896-D247-9EDC-FB4C9EBB9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798" y="5554484"/>
                <a:ext cx="8037137" cy="1200329"/>
              </a:xfrm>
              <a:prstGeom prst="rect">
                <a:avLst/>
              </a:prstGeom>
              <a:blipFill>
                <a:blip r:embed="rId6"/>
                <a:stretch>
                  <a:fillRect l="-1104" t="-3158" r="-15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E823C19-F0DC-BD4D-86F1-F48B8B1B137A}"/>
              </a:ext>
            </a:extLst>
          </p:cNvPr>
          <p:cNvGrpSpPr/>
          <p:nvPr/>
        </p:nvGrpSpPr>
        <p:grpSpPr>
          <a:xfrm>
            <a:off x="1237343" y="4421099"/>
            <a:ext cx="529247" cy="1502717"/>
            <a:chOff x="1297393" y="4825363"/>
            <a:chExt cx="529247" cy="150271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7221E87-86B2-1E4F-A64B-9E0F3441B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017" y="4825363"/>
              <a:ext cx="0" cy="121983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3C96962-575B-F249-913A-75E7A2BD842C}"/>
                    </a:ext>
                  </a:extLst>
                </p:cNvPr>
                <p:cNvSpPr/>
                <p:nvPr/>
              </p:nvSpPr>
              <p:spPr>
                <a:xfrm>
                  <a:off x="1297393" y="5958748"/>
                  <a:ext cx="5292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3C96962-575B-F249-913A-75E7A2BD84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7393" y="5958748"/>
                  <a:ext cx="52924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1AEA0A-514F-CA48-97E2-6E2C330968D6}"/>
                  </a:ext>
                </a:extLst>
              </p:cNvPr>
              <p:cNvSpPr txBox="1"/>
              <p:nvPr/>
            </p:nvSpPr>
            <p:spPr>
              <a:xfrm>
                <a:off x="3536700" y="2960509"/>
                <a:ext cx="8416502" cy="608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dirty="0">
                            <a:latin typeface="Cambria Math" charset="0"/>
                          </a:rPr>
                          <m:t>𝐰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mr-IN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2800" b="1" dirty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800" b="1" i="1" dirty="0"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1AEA0A-514F-CA48-97E2-6E2C33096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700" y="2960509"/>
                <a:ext cx="8416502" cy="608372"/>
              </a:xfrm>
              <a:prstGeom prst="rect">
                <a:avLst/>
              </a:prstGeom>
              <a:blipFill>
                <a:blip r:embed="rId8"/>
                <a:stretch>
                  <a:fillRect l="-1506" t="-106250" b="-16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783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Measuring loss for a linear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7731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08000" y="957928"/>
                <a:ext cx="10506428" cy="4983163"/>
              </a:xfrm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US" sz="3200" dirty="0"/>
                  <a:t>Model’s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3200" dirty="0"/>
                  <a:t> function outputs a label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200" dirty="0"/>
                  <a:t>, given its parameters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3200" dirty="0"/>
                  <a:t> Let’s call them the weights, </a:t>
                </a:r>
                <a14:m>
                  <m:oMath xmlns:m="http://schemas.openxmlformats.org/officeDocument/2006/math">
                    <m:r>
                      <a:rPr lang="en-US" sz="3200" b="1" dirty="0">
                        <a:latin typeface="Cambria Math" charset="0"/>
                      </a:rPr>
                      <m:t>𝐰</m:t>
                    </m:r>
                  </m:oMath>
                </a14:m>
                <a:endParaRPr lang="en-US" sz="3200" dirty="0"/>
              </a:p>
              <a:p>
                <a:pPr>
                  <a:defRPr/>
                </a:pPr>
                <a:endParaRPr lang="en-US" sz="3200" dirty="0"/>
              </a:p>
              <a:p>
                <a:pPr eaLnBrk="1" hangingPunct="1">
                  <a:defRPr/>
                </a:pPr>
                <a:endParaRPr lang="en-US" sz="3200" dirty="0"/>
              </a:p>
              <a:p>
                <a:pPr eaLnBrk="1" hangingPunct="1">
                  <a:defRPr/>
                </a:pPr>
                <a:r>
                  <a:rPr lang="en-US" sz="3200" dirty="0"/>
                  <a:t>Sum of squared errors loss function:</a:t>
                </a:r>
              </a:p>
              <a:p>
                <a:pPr eaLnBrk="1" hangingPunct="1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4577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08000" y="957928"/>
                <a:ext cx="10506428" cy="4983163"/>
              </a:xfrm>
              <a:blipFill>
                <a:blip r:embed="rId3"/>
                <a:stretch>
                  <a:fillRect l="-1327" t="-2538"/>
                </a:stretch>
              </a:blipFill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411313" y="2102942"/>
                <a:ext cx="5432174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4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0" dirty="0" smtClean="0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sz="4400" b="0" i="1" dirty="0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1" i="0" dirty="0" smtClean="0">
                          <a:latin typeface="Cambria Math" charset="0"/>
                        </a:rPr>
                        <m:t>𝐱</m:t>
                      </m:r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313" y="2102942"/>
                <a:ext cx="5432174" cy="677108"/>
              </a:xfrm>
              <a:prstGeom prst="rect">
                <a:avLst/>
              </a:prstGeom>
              <a:blipFill>
                <a:blip r:embed="rId4"/>
                <a:stretch>
                  <a:fillRect t="-18519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166268" y="3634365"/>
                <a:ext cx="7926612" cy="19038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b="1" dirty="0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sz="4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44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400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400" b="1" dirty="0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400" b="1" i="1" dirty="0">
                                  <a:latin typeface="Cambria Math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268" y="3634365"/>
                <a:ext cx="7926612" cy="1903855"/>
              </a:xfrm>
              <a:prstGeom prst="rect">
                <a:avLst/>
              </a:prstGeom>
              <a:blipFill>
                <a:blip r:embed="rId5"/>
                <a:stretch>
                  <a:fillRect t="-115232" b="-175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10319" y="3359838"/>
                <a:ext cx="37761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is the true label for example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319" y="3359838"/>
                <a:ext cx="3776160" cy="830997"/>
              </a:xfrm>
              <a:prstGeom prst="rect">
                <a:avLst/>
              </a:prstGeom>
              <a:blipFill>
                <a:blip r:embed="rId6"/>
                <a:stretch>
                  <a:fillRect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6A3F2DD-5304-4D49-B710-1F44279E5AA6}"/>
              </a:ext>
            </a:extLst>
          </p:cNvPr>
          <p:cNvSpPr txBox="1"/>
          <p:nvPr/>
        </p:nvSpPr>
        <p:spPr>
          <a:xfrm>
            <a:off x="1487852" y="5104861"/>
            <a:ext cx="2735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½ makes the derivative simpler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A9EB30-72FD-7741-A7BC-E79B8FB9EB93}"/>
              </a:ext>
            </a:extLst>
          </p:cNvPr>
          <p:cNvCxnSpPr>
            <a:cxnSpLocks/>
          </p:cNvCxnSpPr>
          <p:nvPr/>
        </p:nvCxnSpPr>
        <p:spPr>
          <a:xfrm flipV="1">
            <a:off x="3432313" y="4995968"/>
            <a:ext cx="1926299" cy="42784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7D57C2-03CF-0D4D-8C72-A6EA1F9A949C}"/>
                  </a:ext>
                </a:extLst>
              </p:cNvPr>
              <p:cNvSpPr txBox="1"/>
              <p:nvPr/>
            </p:nvSpPr>
            <p:spPr>
              <a:xfrm>
                <a:off x="8483140" y="5671881"/>
                <a:ext cx="32194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sz="200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is the index to the </a:t>
                </a:r>
                <a:r>
                  <a:rPr lang="en-US" sz="2000" dirty="0" err="1"/>
                  <a:t>ith</a:t>
                </a:r>
                <a:r>
                  <a:rPr lang="en-US" sz="2000" dirty="0"/>
                  <a:t>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its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7D57C2-03CF-0D4D-8C72-A6EA1F9A9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140" y="5671881"/>
                <a:ext cx="3219479" cy="707886"/>
              </a:xfrm>
              <a:prstGeom prst="rect">
                <a:avLst/>
              </a:prstGeom>
              <a:blipFill>
                <a:blip r:embed="rId7"/>
                <a:stretch>
                  <a:fillRect l="-2362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5D08532-98C2-A146-843B-A335CD1A8461}"/>
              </a:ext>
            </a:extLst>
          </p:cNvPr>
          <p:cNvSpPr txBox="1"/>
          <p:nvPr/>
        </p:nvSpPr>
        <p:spPr>
          <a:xfrm>
            <a:off x="3336459" y="5921640"/>
            <a:ext cx="4849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N</a:t>
            </a:r>
            <a:r>
              <a:rPr lang="en-US" sz="2000" dirty="0"/>
              <a:t> is a normalizing factor so different batch sizes have comparable loss. Safe to remove.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3266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F422-6D02-D94E-B0E0-F5065781A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0" y="179594"/>
            <a:ext cx="11049001" cy="1325563"/>
          </a:xfrm>
        </p:spPr>
        <p:txBody>
          <a:bodyPr/>
          <a:lstStyle/>
          <a:p>
            <a:r>
              <a:rPr lang="en-US" dirty="0"/>
              <a:t>If we consider a single example, then…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FE5D4-7BB9-8147-809F-DA1FDDDFD98D}"/>
              </a:ext>
            </a:extLst>
          </p:cNvPr>
          <p:cNvSpPr txBox="1">
            <a:spLocks/>
          </p:cNvSpPr>
          <p:nvPr/>
        </p:nvSpPr>
        <p:spPr>
          <a:xfrm>
            <a:off x="940685" y="125333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E52FBB-ACEE-2C43-8835-D48EA2CEDBF0}"/>
                  </a:ext>
                </a:extLst>
              </p:cNvPr>
              <p:cNvSpPr txBox="1"/>
              <p:nvPr/>
            </p:nvSpPr>
            <p:spPr>
              <a:xfrm>
                <a:off x="940685" y="1933579"/>
                <a:ext cx="9859837" cy="3768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dirty="0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mr-I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charset="0"/>
                            </a:rPr>
                            <m:t>2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3200" b="1" dirty="0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200" b="1" i="1" dirty="0">
                                  <a:latin typeface="Cambria Math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endParaRPr lang="en-US" sz="4000" b="0" i="0" dirty="0">
                  <a:latin typeface="Cambria Math" panose="02040503050406030204" pitchFamily="18" charset="0"/>
                </a:endParaRPr>
              </a:p>
              <a:p>
                <a:endParaRPr lang="en-US" sz="4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1" dirty="0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mr-IN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40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4000" b="1" dirty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4000" b="1" i="1" dirty="0">
                              <a:latin typeface="Cambria Math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4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E52FBB-ACEE-2C43-8835-D48EA2CE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85" y="1933579"/>
                <a:ext cx="9859837" cy="3768339"/>
              </a:xfrm>
              <a:prstGeom prst="rect">
                <a:avLst/>
              </a:prstGeom>
              <a:blipFill>
                <a:blip r:embed="rId2"/>
                <a:stretch>
                  <a:fillRect t="-42424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1B21419-A691-F042-9646-15B168ED2881}"/>
              </a:ext>
            </a:extLst>
          </p:cNvPr>
          <p:cNvSpPr txBox="1"/>
          <p:nvPr/>
        </p:nvSpPr>
        <p:spPr>
          <a:xfrm>
            <a:off x="2926738" y="3772028"/>
            <a:ext cx="65273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Setting the number of data points N = 1 results in…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807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F422-6D02-D94E-B0E0-F5065781A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0" y="179594"/>
            <a:ext cx="11049001" cy="1325563"/>
          </a:xfrm>
        </p:spPr>
        <p:txBody>
          <a:bodyPr/>
          <a:lstStyle/>
          <a:p>
            <a:r>
              <a:rPr lang="en-US" dirty="0"/>
              <a:t>For each dimension </a:t>
            </a:r>
            <a:r>
              <a:rPr lang="en-US" i="1" dirty="0" err="1"/>
              <a:t>i</a:t>
            </a:r>
            <a:r>
              <a:rPr lang="en-US" dirty="0"/>
              <a:t>, take the partial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FE5D4-7BB9-8147-809F-DA1FDDDFD98D}"/>
              </a:ext>
            </a:extLst>
          </p:cNvPr>
          <p:cNvSpPr txBox="1">
            <a:spLocks/>
          </p:cNvSpPr>
          <p:nvPr/>
        </p:nvSpPr>
        <p:spPr>
          <a:xfrm>
            <a:off x="940685" y="125333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9238D-486A-1F43-A8D6-5540809D462B}"/>
              </a:ext>
            </a:extLst>
          </p:cNvPr>
          <p:cNvSpPr txBox="1"/>
          <p:nvPr/>
        </p:nvSpPr>
        <p:spPr>
          <a:xfrm>
            <a:off x="940685" y="3886862"/>
            <a:ext cx="9005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  <a:p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27B5B6-78D2-434E-A923-374E59D7D6FD}"/>
                  </a:ext>
                </a:extLst>
              </p:cNvPr>
              <p:cNvSpPr/>
              <p:nvPr/>
            </p:nvSpPr>
            <p:spPr>
              <a:xfrm>
                <a:off x="1199292" y="2889237"/>
                <a:ext cx="126425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b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27B5B6-78D2-434E-A923-374E59D7D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2" y="2889237"/>
                <a:ext cx="1264257" cy="646331"/>
              </a:xfrm>
              <a:prstGeom prst="rect">
                <a:avLst/>
              </a:prstGeom>
              <a:blipFill>
                <a:blip r:embed="rId2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0D12DB9-F7B1-A243-A5A0-98FB5BE1A44F}"/>
              </a:ext>
            </a:extLst>
          </p:cNvPr>
          <p:cNvGrpSpPr/>
          <p:nvPr/>
        </p:nvGrpSpPr>
        <p:grpSpPr>
          <a:xfrm>
            <a:off x="748224" y="1592790"/>
            <a:ext cx="10837379" cy="986104"/>
            <a:chOff x="748224" y="1592790"/>
            <a:chExt cx="10837379" cy="9861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9A37E3F-3385-5E46-9455-BE532220F715}"/>
                    </a:ext>
                  </a:extLst>
                </p:cNvPr>
                <p:cNvSpPr/>
                <p:nvPr/>
              </p:nvSpPr>
              <p:spPr>
                <a:xfrm>
                  <a:off x="748224" y="1592790"/>
                  <a:ext cx="2363917" cy="98610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den>
                        </m:f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9A37E3F-3385-5E46-9455-BE532220F7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224" y="1592790"/>
                  <a:ext cx="2363917" cy="986104"/>
                </a:xfrm>
                <a:prstGeom prst="rect">
                  <a:avLst/>
                </a:prstGeom>
                <a:blipFill>
                  <a:blip r:embed="rId3"/>
                  <a:stretch>
                    <a:fillRect t="-6329" b="-63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B822709-7498-7D4A-BBE1-19133167EF39}"/>
                    </a:ext>
                  </a:extLst>
                </p:cNvPr>
                <p:cNvSpPr txBox="1"/>
                <p:nvPr/>
              </p:nvSpPr>
              <p:spPr>
                <a:xfrm>
                  <a:off x="3216068" y="1867152"/>
                  <a:ext cx="83695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gives the change of our loss function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 with respect to weight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B822709-7498-7D4A-BBE1-19133167E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6068" y="1867152"/>
                  <a:ext cx="836953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212" t="-5263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C5A018-00B9-B247-9FFF-5395851B3A90}"/>
                  </a:ext>
                </a:extLst>
              </p:cNvPr>
              <p:cNvSpPr txBox="1"/>
              <p:nvPr/>
            </p:nvSpPr>
            <p:spPr>
              <a:xfrm>
                <a:off x="811367" y="2930188"/>
                <a:ext cx="10300918" cy="1505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a linear unit: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400" b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dirty="0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sz="2400" i="1" dirty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b="1" dirty="0">
                        <a:latin typeface="Cambria Math" charset="0"/>
                      </a:rPr>
                      <m:t>𝐱</m:t>
                    </m:r>
                  </m:oMath>
                </a14:m>
                <a:r>
                  <a:rPr lang="en-US" sz="2400" dirty="0"/>
                  <a:t>  and loss function: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400" b="1" dirty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sz="2400" b="1" i="1" dirty="0">
                            <a:latin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dirty="0"/>
                  <a:t>,  then…</a:t>
                </a:r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US" sz="24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C5A018-00B9-B247-9FFF-5395851B3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67" y="2930188"/>
                <a:ext cx="10300918" cy="1505925"/>
              </a:xfrm>
              <a:prstGeom prst="rect">
                <a:avLst/>
              </a:prstGeom>
              <a:blipFill>
                <a:blip r:embed="rId5"/>
                <a:stretch>
                  <a:fillRect l="-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CA58EC-777D-8C47-9945-32228FE558F6}"/>
                  </a:ext>
                </a:extLst>
              </p:cNvPr>
              <p:cNvSpPr txBox="1"/>
              <p:nvPr/>
            </p:nvSpPr>
            <p:spPr>
              <a:xfrm>
                <a:off x="812837" y="4276437"/>
                <a:ext cx="9925389" cy="1363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Let’s 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…Recall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400" b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dirty="0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sz="2400" i="1" dirty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b="1" dirty="0">
                        <a:latin typeface="Cambria Math" charset="0"/>
                      </a:rPr>
                      <m:t>𝐱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CA58EC-777D-8C47-9945-32228FE55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37" y="4276437"/>
                <a:ext cx="9925389" cy="1363002"/>
              </a:xfrm>
              <a:prstGeom prst="rect">
                <a:avLst/>
              </a:prstGeom>
              <a:blipFill>
                <a:blip r:embed="rId6"/>
                <a:stretch>
                  <a:fillRect l="-894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0F3854E-9057-354B-AFB5-607EF4692A98}"/>
                  </a:ext>
                </a:extLst>
              </p:cNvPr>
              <p:cNvSpPr/>
              <p:nvPr/>
            </p:nvSpPr>
            <p:spPr>
              <a:xfrm>
                <a:off x="813987" y="4972427"/>
                <a:ext cx="9447073" cy="685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2400" dirty="0"/>
                  <a:t>s the only variable weight in this partial derivative, therefore: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0F3854E-9057-354B-AFB5-607EF4692A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87" y="4972427"/>
                <a:ext cx="9447073" cy="685893"/>
              </a:xfrm>
              <a:prstGeom prst="rect">
                <a:avLst/>
              </a:prstGeom>
              <a:blipFill>
                <a:blip r:embed="rId7"/>
                <a:stretch>
                  <a:fillRect t="-1818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9CB506-1700-794F-913C-7B4720ED99B1}"/>
                  </a:ext>
                </a:extLst>
              </p:cNvPr>
              <p:cNvSpPr/>
              <p:nvPr/>
            </p:nvSpPr>
            <p:spPr>
              <a:xfrm>
                <a:off x="811367" y="5692302"/>
                <a:ext cx="4126707" cy="683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Therefore,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9CB506-1700-794F-913C-7B4720ED9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67" y="5692302"/>
                <a:ext cx="4126707" cy="683457"/>
              </a:xfrm>
              <a:prstGeom prst="rect">
                <a:avLst/>
              </a:prstGeom>
              <a:blipFill>
                <a:blip r:embed="rId8"/>
                <a:stretch>
                  <a:fillRect l="-2147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15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F422-6D02-D94E-B0E0-F5065781A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0" y="179594"/>
            <a:ext cx="11049001" cy="1325563"/>
          </a:xfrm>
        </p:spPr>
        <p:txBody>
          <a:bodyPr>
            <a:noAutofit/>
          </a:bodyPr>
          <a:lstStyle/>
          <a:p>
            <a:br>
              <a:rPr lang="en-US" sz="4000" dirty="0"/>
            </a:br>
            <a:r>
              <a:rPr lang="en-US" sz="4000" dirty="0"/>
              <a:t>We now have each weight’s portion of the gradient for a linear model.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FE5D4-7BB9-8147-809F-DA1FDDDFD98D}"/>
              </a:ext>
            </a:extLst>
          </p:cNvPr>
          <p:cNvSpPr txBox="1">
            <a:spLocks/>
          </p:cNvSpPr>
          <p:nvPr/>
        </p:nvSpPr>
        <p:spPr>
          <a:xfrm>
            <a:off x="940685" y="125333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9238D-486A-1F43-A8D6-5540809D462B}"/>
                  </a:ext>
                </a:extLst>
              </p:cNvPr>
              <p:cNvSpPr txBox="1"/>
              <p:nvPr/>
            </p:nvSpPr>
            <p:spPr>
              <a:xfrm>
                <a:off x="1535045" y="2104840"/>
                <a:ext cx="9005580" cy="311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dirty="0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sz="3200" i="1" dirty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200" b="1" dirty="0">
                              <a:latin typeface="Cambria Math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endParaRPr lang="en-US" sz="3200" b="1" dirty="0"/>
              </a:p>
              <a:p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en-US" alt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/>
                        <m:t>)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den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29238D-486A-1F43-A8D6-5540809D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045" y="2104840"/>
                <a:ext cx="9005580" cy="3116815"/>
              </a:xfrm>
              <a:prstGeom prst="rect">
                <a:avLst/>
              </a:prstGeom>
              <a:blipFill>
                <a:blip r:embed="rId2"/>
                <a:stretch>
                  <a:fillRect b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369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The gradient can now be used 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5F56052-3E75-4568-AE77-0C517A2F52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2657" y="1325563"/>
                <a:ext cx="8044647" cy="2546032"/>
              </a:xfr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/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Repeat until stopping condition met:</a:t>
                </a:r>
              </a:p>
              <a:p>
                <a:pPr marL="0" indent="0">
                  <a:buNone/>
                </a:pPr>
                <a:r>
                  <a:rPr lang="en-US" sz="3600" dirty="0"/>
                  <a:t>  	</a:t>
                </a:r>
                <a:r>
                  <a:rPr lang="en-US" altLang="en-US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alt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l-G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l-G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600" dirty="0"/>
                  <a:t>)</a:t>
                </a:r>
              </a:p>
              <a:p>
                <a:pPr marL="0" indent="0">
                  <a:buNone/>
                </a:pPr>
                <a:r>
                  <a:rPr lang="en-US" sz="3600" dirty="0"/>
                  <a:t>Return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5F56052-3E75-4568-AE77-0C517A2F52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2657" y="1325563"/>
                <a:ext cx="8044647" cy="2546032"/>
              </a:xfrm>
              <a:blipFill>
                <a:blip r:embed="rId3"/>
                <a:stretch>
                  <a:fillRect l="-2201" t="-4412" b="-6373"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334331-77B7-ED4A-9427-41145A42BAFE}"/>
                  </a:ext>
                </a:extLst>
              </p:cNvPr>
              <p:cNvSpPr/>
              <p:nvPr/>
            </p:nvSpPr>
            <p:spPr>
              <a:xfrm>
                <a:off x="332150" y="4216788"/>
                <a:ext cx="11075596" cy="263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are the parameters of the model at time step t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) is the gradient of the loss function with respect to model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controls the step size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is the set of parameters that did best on the loss function.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334331-77B7-ED4A-9427-41145A42B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50" y="4216788"/>
                <a:ext cx="11075596" cy="2631298"/>
              </a:xfrm>
              <a:prstGeom prst="rect">
                <a:avLst/>
              </a:prstGeom>
              <a:blipFill>
                <a:blip r:embed="rId4"/>
                <a:stretch>
                  <a:fillRect l="-114"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902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Sigmoid (aka Logistic) function: best of both</a:t>
            </a:r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1812" y="1674557"/>
            <a:ext cx="2819400" cy="4983163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dirty="0"/>
              <a:t>Perceptron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Linear</a:t>
            </a:r>
          </a:p>
          <a:p>
            <a:pPr eaLnBrk="1" hangingPunct="1">
              <a:defRPr/>
            </a:pPr>
            <a:endParaRPr lang="en-US" dirty="0"/>
          </a:p>
          <a:p>
            <a:pPr lvl="2">
              <a:defRPr/>
            </a:pPr>
            <a:endParaRPr lang="en-US" dirty="0"/>
          </a:p>
          <a:p>
            <a:pPr lvl="3" eaLnBrk="1" hangingPunct="1">
              <a:defRPr/>
            </a:pPr>
            <a:endParaRPr lang="en-US" sz="2800" dirty="0"/>
          </a:p>
          <a:p>
            <a:pPr eaLnBrk="1" hangingPunct="1">
              <a:defRPr/>
            </a:pPr>
            <a:r>
              <a:rPr lang="en-US" dirty="0"/>
              <a:t>Sigmoid </a:t>
            </a:r>
          </a:p>
        </p:txBody>
      </p:sp>
      <p:sp>
        <p:nvSpPr>
          <p:cNvPr id="461831" name="Line 7"/>
          <p:cNvSpPr>
            <a:spLocks noChangeShapeType="1"/>
          </p:cNvSpPr>
          <p:nvPr/>
        </p:nvSpPr>
        <p:spPr bwMode="auto">
          <a:xfrm>
            <a:off x="8452759" y="2242458"/>
            <a:ext cx="914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61832" name="Line 8"/>
          <p:cNvSpPr>
            <a:spLocks noChangeShapeType="1"/>
          </p:cNvSpPr>
          <p:nvPr/>
        </p:nvSpPr>
        <p:spPr bwMode="auto">
          <a:xfrm>
            <a:off x="9367159" y="1328058"/>
            <a:ext cx="914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61833" name="Line 9"/>
          <p:cNvSpPr>
            <a:spLocks noChangeShapeType="1"/>
          </p:cNvSpPr>
          <p:nvPr/>
        </p:nvSpPr>
        <p:spPr bwMode="auto">
          <a:xfrm rot="16200000">
            <a:off x="8909959" y="1785258"/>
            <a:ext cx="914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51213" y="1917412"/>
            <a:ext cx="18473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32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528205" y="980297"/>
                <a:ext cx="5138871" cy="19352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𝑖𝑓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 0&lt;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is-I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32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sz="3200" b="0" i="1" smtClean="0">
                                        <a:latin typeface="Cambria Math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𝑒𝑙𝑠𝑒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205" y="980297"/>
                <a:ext cx="5138871" cy="1935273"/>
              </a:xfrm>
              <a:prstGeom prst="rect">
                <a:avLst/>
              </a:prstGeom>
              <a:blipFill>
                <a:blip r:embed="rId3"/>
                <a:stretch>
                  <a:fillRect t="-79739" b="-100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436814" y="3257549"/>
                <a:ext cx="4508589" cy="13447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1" i="0" smtClean="0">
                          <a:latin typeface="Cambria Math" charset="0"/>
                        </a:rPr>
                        <m:t>𝐱</m:t>
                      </m:r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814" y="3257549"/>
                <a:ext cx="4508589" cy="1344792"/>
              </a:xfrm>
              <a:prstGeom prst="rect">
                <a:avLst/>
              </a:prstGeom>
              <a:blipFill>
                <a:blip r:embed="rId4"/>
                <a:stretch>
                  <a:fillRect t="-119626" b="-180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436814" y="5154099"/>
                <a:ext cx="5138871" cy="984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−(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b="1"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814" y="5154099"/>
                <a:ext cx="5138871" cy="984372"/>
              </a:xfrm>
              <a:prstGeom prst="rect">
                <a:avLst/>
              </a:prstGeom>
              <a:blipFill>
                <a:blip r:embed="rId5"/>
                <a:stretch>
                  <a:fillRect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8105614" y="965738"/>
            <a:ext cx="2466458" cy="1935273"/>
            <a:chOff x="8105614" y="965738"/>
            <a:chExt cx="2466458" cy="1935273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9367159" y="965738"/>
              <a:ext cx="0" cy="193527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8105614" y="2242458"/>
              <a:ext cx="246645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8105614" y="3145000"/>
            <a:ext cx="2466458" cy="1443498"/>
            <a:chOff x="9603370" y="2901011"/>
            <a:chExt cx="2466458" cy="1443498"/>
          </a:xfrm>
        </p:grpSpPr>
        <p:sp>
          <p:nvSpPr>
            <p:cNvPr id="461836" name="Line 12"/>
            <p:cNvSpPr>
              <a:spLocks noChangeShapeType="1"/>
            </p:cNvSpPr>
            <p:nvPr/>
          </p:nvSpPr>
          <p:spPr bwMode="auto">
            <a:xfrm flipV="1">
              <a:off x="9988615" y="3318195"/>
              <a:ext cx="1752600" cy="6858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9603370" y="2901011"/>
              <a:ext cx="2466458" cy="1443498"/>
              <a:chOff x="8105614" y="1457513"/>
              <a:chExt cx="2466458" cy="1443498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9367159" y="1457513"/>
                <a:ext cx="0" cy="14434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8105614" y="2242458"/>
                <a:ext cx="246645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/>
          <p:cNvGrpSpPr/>
          <p:nvPr/>
        </p:nvGrpSpPr>
        <p:grpSpPr>
          <a:xfrm>
            <a:off x="8165064" y="4741255"/>
            <a:ext cx="2466458" cy="1978457"/>
            <a:chOff x="8165064" y="4741255"/>
            <a:chExt cx="2466458" cy="1978457"/>
          </a:xfrm>
        </p:grpSpPr>
        <p:sp>
          <p:nvSpPr>
            <p:cNvPr id="461837" name="Freeform 13"/>
            <p:cNvSpPr>
              <a:spLocks/>
            </p:cNvSpPr>
            <p:nvPr/>
          </p:nvSpPr>
          <p:spPr bwMode="auto">
            <a:xfrm>
              <a:off x="8394993" y="4790475"/>
              <a:ext cx="2006600" cy="1466850"/>
            </a:xfrm>
            <a:custGeom>
              <a:avLst/>
              <a:gdLst>
                <a:gd name="T0" fmla="*/ 0 w 1024"/>
                <a:gd name="T1" fmla="*/ 620 h 620"/>
                <a:gd name="T2" fmla="*/ 455 w 1024"/>
                <a:gd name="T3" fmla="*/ 496 h 620"/>
                <a:gd name="T4" fmla="*/ 579 w 1024"/>
                <a:gd name="T5" fmla="*/ 83 h 620"/>
                <a:gd name="T6" fmla="*/ 1024 w 1024"/>
                <a:gd name="T7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4" h="620">
                  <a:moveTo>
                    <a:pt x="0" y="620"/>
                  </a:moveTo>
                  <a:cubicBezTo>
                    <a:pt x="179" y="602"/>
                    <a:pt x="359" y="585"/>
                    <a:pt x="455" y="496"/>
                  </a:cubicBezTo>
                  <a:cubicBezTo>
                    <a:pt x="551" y="407"/>
                    <a:pt x="484" y="166"/>
                    <a:pt x="579" y="83"/>
                  </a:cubicBezTo>
                  <a:cubicBezTo>
                    <a:pt x="674" y="0"/>
                    <a:pt x="849" y="0"/>
                    <a:pt x="1024" y="0"/>
                  </a:cubicBez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8165064" y="4741255"/>
              <a:ext cx="2466458" cy="1978457"/>
              <a:chOff x="8105614" y="677168"/>
              <a:chExt cx="2466458" cy="1978457"/>
            </a:xfrm>
          </p:grpSpPr>
          <p:cxnSp>
            <p:nvCxnSpPr>
              <p:cNvPr id="39" name="Straight Arrow Connector 38"/>
              <p:cNvCxnSpPr/>
              <p:nvPr/>
            </p:nvCxnSpPr>
            <p:spPr>
              <a:xfrm>
                <a:off x="9338843" y="677168"/>
                <a:ext cx="0" cy="197845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8105614" y="2242458"/>
                <a:ext cx="246645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45005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5F0550-5774-F047-B3C0-41DAE9D7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09"/>
            <a:ext cx="10515600" cy="1325563"/>
          </a:xfrm>
        </p:spPr>
        <p:txBody>
          <a:bodyPr/>
          <a:lstStyle/>
          <a:p>
            <a:r>
              <a:rPr lang="en-US" dirty="0"/>
              <a:t>What’s cool about the sigmoid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A3F318-D769-FC46-9927-329E2515B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00572"/>
            <a:ext cx="10515600" cy="4351338"/>
          </a:xfrm>
        </p:spPr>
        <p:txBody>
          <a:bodyPr/>
          <a:lstStyle/>
          <a:p>
            <a:r>
              <a:rPr lang="en-US" dirty="0"/>
              <a:t>It looks like a rounded step function, so we can build circuits of arbitrary functions  like we can with </a:t>
            </a:r>
            <a:r>
              <a:rPr lang="en-US" dirty="0" err="1"/>
              <a:t>perceptrons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has non-zero slope everywhere and no sharp corners</a:t>
            </a:r>
          </a:p>
          <a:p>
            <a:endParaRPr lang="en-US" dirty="0"/>
          </a:p>
          <a:p>
            <a:r>
              <a:rPr lang="en-US" dirty="0"/>
              <a:t>The derivative of the function is this: </a:t>
            </a:r>
          </a:p>
          <a:p>
            <a:endParaRPr lang="en-US" dirty="0"/>
          </a:p>
          <a:p>
            <a:r>
              <a:rPr lang="en-US" dirty="0"/>
              <a:t>…and it’s easy to plug into the gradient descent algorithm to get the learning rule.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3A73BB-6D27-7A46-BD86-2C87C919F636}"/>
                  </a:ext>
                </a:extLst>
              </p:cNvPr>
              <p:cNvSpPr txBox="1"/>
              <p:nvPr/>
            </p:nvSpPr>
            <p:spPr>
              <a:xfrm>
                <a:off x="6521909" y="3576241"/>
                <a:ext cx="4508589" cy="9557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3A73BB-6D27-7A46-BD86-2C87C919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909" y="3576241"/>
                <a:ext cx="4508589" cy="955711"/>
              </a:xfrm>
              <a:prstGeom prst="rect">
                <a:avLst/>
              </a:prstGeom>
              <a:blipFill>
                <a:blip r:embed="rId2"/>
                <a:stretch>
                  <a:fillRect r="-562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86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412733" y="252325"/>
            <a:ext cx="11099681" cy="9906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charset="-128"/>
              </a:rPr>
              <a:t>A common approach to picking the next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3900" y="1401082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en-US" dirty="0"/>
                  <a:t>Measure how the the loss changes when  we change the parameters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slightly </a:t>
                </a:r>
              </a:p>
              <a:p>
                <a:pPr marL="457200" indent="-457200">
                  <a:buFont typeface="+mj-lt"/>
                  <a:buAutoNum type="arabicPeriod"/>
                  <a:defRPr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en-US" dirty="0"/>
                  <a:t>Pick the next set of parameters to be close to the current set, but in the direction that most changes the loss function for the better</a:t>
                </a:r>
              </a:p>
              <a:p>
                <a:pPr marL="457200" indent="-457200">
                  <a:buFont typeface="+mj-lt"/>
                  <a:buAutoNum type="arabicPeriod"/>
                  <a:defRPr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en-US" dirty="0"/>
                  <a:t>Repeat</a:t>
                </a:r>
              </a:p>
              <a:p>
                <a:pPr marL="0" indent="0">
                  <a:buNone/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401082"/>
                <a:ext cx="10515600" cy="4351338"/>
              </a:xfrm>
              <a:blipFill>
                <a:blip r:embed="rId3"/>
                <a:stretch>
                  <a:fillRect l="-1206" t="-261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815C290-C624-0E4C-97E8-5589BB91AEA8}"/>
              </a:ext>
            </a:extLst>
          </p:cNvPr>
          <p:cNvGrpSpPr/>
          <p:nvPr/>
        </p:nvGrpSpPr>
        <p:grpSpPr>
          <a:xfrm>
            <a:off x="412733" y="1105580"/>
            <a:ext cx="11190261" cy="1155764"/>
            <a:chOff x="598968" y="4120774"/>
            <a:chExt cx="11190261" cy="11557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BB7C3F-560B-FD43-B126-1DBAB7CA9E33}"/>
                </a:ext>
              </a:extLst>
            </p:cNvPr>
            <p:cNvSpPr txBox="1"/>
            <p:nvPr/>
          </p:nvSpPr>
          <p:spPr>
            <a:xfrm>
              <a:off x="689548" y="4437089"/>
              <a:ext cx="11099681" cy="8394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27BCBD-B9F3-724A-B248-2566FB9749F3}"/>
                </a:ext>
              </a:extLst>
            </p:cNvPr>
            <p:cNvSpPr/>
            <p:nvPr/>
          </p:nvSpPr>
          <p:spPr>
            <a:xfrm>
              <a:off x="598968" y="4120774"/>
              <a:ext cx="8006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HOW?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396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F422-6D02-D94E-B0E0-F5065781A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0" y="179594"/>
            <a:ext cx="11049001" cy="1325563"/>
          </a:xfrm>
        </p:spPr>
        <p:txBody>
          <a:bodyPr/>
          <a:lstStyle/>
          <a:p>
            <a:r>
              <a:rPr lang="en-US" dirty="0"/>
              <a:t>For each dimension </a:t>
            </a:r>
            <a:r>
              <a:rPr lang="en-US" i="1" dirty="0" err="1"/>
              <a:t>i</a:t>
            </a:r>
            <a:r>
              <a:rPr lang="en-US" dirty="0"/>
              <a:t>, take the partial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FE5D4-7BB9-8147-809F-DA1FDDDFD98D}"/>
              </a:ext>
            </a:extLst>
          </p:cNvPr>
          <p:cNvSpPr txBox="1">
            <a:spLocks/>
          </p:cNvSpPr>
          <p:nvPr/>
        </p:nvSpPr>
        <p:spPr>
          <a:xfrm>
            <a:off x="940685" y="125333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9238D-486A-1F43-A8D6-5540809D462B}"/>
              </a:ext>
            </a:extLst>
          </p:cNvPr>
          <p:cNvSpPr txBox="1"/>
          <p:nvPr/>
        </p:nvSpPr>
        <p:spPr>
          <a:xfrm>
            <a:off x="940685" y="3886862"/>
            <a:ext cx="9005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  <a:p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27B5B6-78D2-434E-A923-374E59D7D6FD}"/>
                  </a:ext>
                </a:extLst>
              </p:cNvPr>
              <p:cNvSpPr/>
              <p:nvPr/>
            </p:nvSpPr>
            <p:spPr>
              <a:xfrm>
                <a:off x="1199292" y="2889237"/>
                <a:ext cx="126425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b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27B5B6-78D2-434E-A923-374E59D7D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2" y="2889237"/>
                <a:ext cx="1264257" cy="646331"/>
              </a:xfrm>
              <a:prstGeom prst="rect">
                <a:avLst/>
              </a:prstGeom>
              <a:blipFill>
                <a:blip r:embed="rId3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2D8D49E-BA35-654C-A031-F2AF530C95E6}"/>
              </a:ext>
            </a:extLst>
          </p:cNvPr>
          <p:cNvGrpSpPr/>
          <p:nvPr/>
        </p:nvGrpSpPr>
        <p:grpSpPr>
          <a:xfrm>
            <a:off x="735715" y="1489074"/>
            <a:ext cx="10925540" cy="796949"/>
            <a:chOff x="735715" y="1489074"/>
            <a:chExt cx="10925540" cy="7969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9A37E3F-3385-5E46-9455-BE532220F715}"/>
                    </a:ext>
                  </a:extLst>
                </p:cNvPr>
                <p:cNvSpPr/>
                <p:nvPr/>
              </p:nvSpPr>
              <p:spPr>
                <a:xfrm>
                  <a:off x="735715" y="1489074"/>
                  <a:ext cx="2948291" cy="7969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a14:m>
                  <a:r>
                    <a:rPr lang="en-US" sz="28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9A37E3F-3385-5E46-9455-BE532220F7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15" y="1489074"/>
                  <a:ext cx="2948291" cy="796949"/>
                </a:xfrm>
                <a:prstGeom prst="rect">
                  <a:avLst/>
                </a:prstGeom>
                <a:blipFill>
                  <a:blip r:embed="rId4"/>
                  <a:stretch>
                    <a:fillRect l="-431" t="-4762"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B822709-7498-7D4A-BBE1-19133167EF39}"/>
                    </a:ext>
                  </a:extLst>
                </p:cNvPr>
                <p:cNvSpPr txBox="1"/>
                <p:nvPr/>
              </p:nvSpPr>
              <p:spPr>
                <a:xfrm>
                  <a:off x="3291720" y="1623568"/>
                  <a:ext cx="83695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gives the change of our loss function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 with respect to weight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B822709-7498-7D4A-BBE1-19133167E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1720" y="1623568"/>
                  <a:ext cx="836953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212" t="-7895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C5A018-00B9-B247-9FFF-5395851B3A90}"/>
                  </a:ext>
                </a:extLst>
              </p:cNvPr>
              <p:cNvSpPr txBox="1"/>
              <p:nvPr/>
            </p:nvSpPr>
            <p:spPr>
              <a:xfrm>
                <a:off x="811367" y="2610371"/>
                <a:ext cx="10300918" cy="279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400" dirty="0"/>
                  <a:t>Here,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400" b="1" dirty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sz="2400" b="1" i="1" dirty="0">
                            <a:latin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dirty="0"/>
                  <a:t>     and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      and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dirty="0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sz="2400" i="1" dirty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b="1" dirty="0">
                        <a:latin typeface="Cambria Math" charset="0"/>
                      </a:rPr>
                      <m:t>𝐱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400" dirty="0"/>
                  <a:t>Therefore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1200"/>
                  </a:spcBef>
                </a:pPr>
                <a:r>
                  <a:rPr lang="en-US" sz="2400" dirty="0"/>
                  <a:t>..and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as was given to us.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400" dirty="0"/>
                  <a:t>…and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,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dirty="0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sz="2400" i="1" dirty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b="1" dirty="0">
                        <a:latin typeface="Cambria Math" charset="0"/>
                      </a:rPr>
                      <m:t>𝐱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C5A018-00B9-B247-9FFF-5395851B3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67" y="2610371"/>
                <a:ext cx="10300918" cy="2798395"/>
              </a:xfrm>
              <a:prstGeom prst="rect">
                <a:avLst/>
              </a:prstGeom>
              <a:blipFill>
                <a:blip r:embed="rId6"/>
                <a:stretch>
                  <a:fillRect l="-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9CB506-1700-794F-913C-7B4720ED99B1}"/>
                  </a:ext>
                </a:extLst>
              </p:cNvPr>
              <p:cNvSpPr/>
              <p:nvPr/>
            </p:nvSpPr>
            <p:spPr>
              <a:xfrm>
                <a:off x="811367" y="5814478"/>
                <a:ext cx="6017353" cy="683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Therefore,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9CB506-1700-794F-913C-7B4720ED9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67" y="5814478"/>
                <a:ext cx="6017353" cy="683457"/>
              </a:xfrm>
              <a:prstGeom prst="rect">
                <a:avLst/>
              </a:prstGeom>
              <a:blipFill>
                <a:blip r:embed="rId7"/>
                <a:stretch>
                  <a:fillRect l="-1474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42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F422-6D02-D94E-B0E0-F5065781A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0" y="179594"/>
            <a:ext cx="11049001" cy="1325563"/>
          </a:xfrm>
        </p:spPr>
        <p:txBody>
          <a:bodyPr/>
          <a:lstStyle/>
          <a:p>
            <a:r>
              <a:rPr lang="en-US" dirty="0"/>
              <a:t>For each dimension </a:t>
            </a:r>
            <a:r>
              <a:rPr lang="en-US" i="1" dirty="0" err="1"/>
              <a:t>i</a:t>
            </a:r>
            <a:r>
              <a:rPr lang="en-US" dirty="0"/>
              <a:t>, take the partial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FE5D4-7BB9-8147-809F-DA1FDDDFD98D}"/>
              </a:ext>
            </a:extLst>
          </p:cNvPr>
          <p:cNvSpPr txBox="1">
            <a:spLocks/>
          </p:cNvSpPr>
          <p:nvPr/>
        </p:nvSpPr>
        <p:spPr>
          <a:xfrm>
            <a:off x="940685" y="125333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9238D-486A-1F43-A8D6-5540809D462B}"/>
              </a:ext>
            </a:extLst>
          </p:cNvPr>
          <p:cNvSpPr txBox="1"/>
          <p:nvPr/>
        </p:nvSpPr>
        <p:spPr>
          <a:xfrm>
            <a:off x="940685" y="3886862"/>
            <a:ext cx="9005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  <a:p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27B5B6-78D2-434E-A923-374E59D7D6FD}"/>
                  </a:ext>
                </a:extLst>
              </p:cNvPr>
              <p:cNvSpPr/>
              <p:nvPr/>
            </p:nvSpPr>
            <p:spPr>
              <a:xfrm>
                <a:off x="1199292" y="2889237"/>
                <a:ext cx="126425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b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27B5B6-78D2-434E-A923-374E59D7D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92" y="2889237"/>
                <a:ext cx="1264257" cy="646331"/>
              </a:xfrm>
              <a:prstGeom prst="rect">
                <a:avLst/>
              </a:prstGeom>
              <a:blipFill>
                <a:blip r:embed="rId3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A37E3F-3385-5E46-9455-BE532220F715}"/>
                  </a:ext>
                </a:extLst>
              </p:cNvPr>
              <p:cNvSpPr/>
              <p:nvPr/>
            </p:nvSpPr>
            <p:spPr>
              <a:xfrm>
                <a:off x="1155366" y="1530519"/>
                <a:ext cx="10299345" cy="781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From the previous slide: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A37E3F-3385-5E46-9455-BE532220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366" y="1530519"/>
                <a:ext cx="10299345" cy="781945"/>
              </a:xfrm>
              <a:prstGeom prst="rect">
                <a:avLst/>
              </a:prstGeom>
              <a:blipFill>
                <a:blip r:embed="rId4"/>
                <a:stretch>
                  <a:fillRect l="-1233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C5A018-00B9-B247-9FFF-5395851B3A90}"/>
                  </a:ext>
                </a:extLst>
              </p:cNvPr>
              <p:cNvSpPr txBox="1"/>
              <p:nvPr/>
            </p:nvSpPr>
            <p:spPr>
              <a:xfrm>
                <a:off x="1139238" y="2337826"/>
                <a:ext cx="10575683" cy="4196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en-US" sz="2800" b="0" dirty="0">
                    <a:ea typeface="Cambria Math" panose="02040503050406030204" pitchFamily="18" charset="0"/>
                  </a:rPr>
                  <a:t>L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et</m:t>
                        </m:r>
                      </m:e>
                      <m:sup>
                        <m: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compose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    and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1" dirty="0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sz="2800" i="1" dirty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800" b="1" dirty="0">
                        <a:latin typeface="Cambria Math" charset="0"/>
                      </a:rPr>
                      <m:t>𝐱</m:t>
                    </m:r>
                  </m:oMath>
                </a14:m>
                <a:r>
                  <a:rPr lang="en-US" sz="2800" dirty="0"/>
                  <a:t>  into one function (called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800" dirty="0"/>
                  <a:t>), to get the following:</a:t>
                </a:r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8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p>
                        </m:sSup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800" dirty="0"/>
                  <a:t>This lets us now write the change in loss as: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  <a:p>
                <a:pPr>
                  <a:spcBef>
                    <a:spcPts val="1800"/>
                  </a:spcBef>
                </a:pPr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C5A018-00B9-B247-9FFF-5395851B3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38" y="2337826"/>
                <a:ext cx="10575683" cy="4196405"/>
              </a:xfrm>
              <a:prstGeom prst="rect">
                <a:avLst/>
              </a:prstGeom>
              <a:blipFill>
                <a:blip r:embed="rId5"/>
                <a:stretch>
                  <a:fillRect l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567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970A-59CE-E847-B944-04F42DBF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of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286AF-D73C-AD45-B755-7282E175E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95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0C5E4-1CA0-654C-BA44-823E239E8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left 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6D8E78-93C6-5348-A387-6510D14128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sigmoid function that we can train with gradient descent, because it’s differentiable and has a non-zero gradient everywhere.</a:t>
                </a:r>
              </a:p>
              <a:p>
                <a:r>
                  <a:rPr lang="en-US" dirty="0"/>
                  <a:t>We can plug multiple </a:t>
                </a:r>
                <a:r>
                  <a:rPr lang="en-US" dirty="0" err="1"/>
                  <a:t>sigmoids</a:t>
                </a:r>
                <a:r>
                  <a:rPr lang="en-US" dirty="0"/>
                  <a:t> together to form arbitrary Boolean functions, by just interpreting the last output with sign(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now need a way to have error from the output sigmoid function to flow to the input, so we can adjust the parameters of every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the path from the input to the output when we do our gradient descent.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6D8E78-93C6-5348-A387-6510D1412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63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392" y="52004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Consider one output node</a:t>
            </a:r>
          </a:p>
        </p:txBody>
      </p:sp>
      <p:sp>
        <p:nvSpPr>
          <p:cNvPr id="68613" name="TextBox 115"/>
          <p:cNvSpPr txBox="1">
            <a:spLocks noChangeArrowheads="1"/>
          </p:cNvSpPr>
          <p:nvPr/>
        </p:nvSpPr>
        <p:spPr bwMode="auto">
          <a:xfrm>
            <a:off x="11012675" y="1737056"/>
            <a:ext cx="9525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 dirty="0"/>
              <a:t>Output</a:t>
            </a:r>
          </a:p>
          <a:p>
            <a:pPr algn="ctr" eaLnBrk="1" hangingPunct="1"/>
            <a:r>
              <a:rPr lang="en-US" altLang="en-US" sz="2000" dirty="0"/>
              <a:t>Units</a:t>
            </a:r>
          </a:p>
        </p:txBody>
      </p:sp>
      <p:sp>
        <p:nvSpPr>
          <p:cNvPr id="68614" name="TextBox 116"/>
          <p:cNvSpPr txBox="1">
            <a:spLocks noChangeArrowheads="1"/>
          </p:cNvSpPr>
          <p:nvPr/>
        </p:nvSpPr>
        <p:spPr bwMode="auto">
          <a:xfrm>
            <a:off x="11103992" y="5723417"/>
            <a:ext cx="7697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 dirty="0"/>
              <a:t>Input</a:t>
            </a:r>
          </a:p>
          <a:p>
            <a:pPr algn="ctr" eaLnBrk="1" hangingPunct="1"/>
            <a:r>
              <a:rPr lang="en-US" altLang="en-US" sz="2000" dirty="0"/>
              <a:t>Units</a:t>
            </a:r>
          </a:p>
        </p:txBody>
      </p:sp>
      <p:sp>
        <p:nvSpPr>
          <p:cNvPr id="68615" name="TextBox 117"/>
          <p:cNvSpPr txBox="1">
            <a:spLocks noChangeArrowheads="1"/>
          </p:cNvSpPr>
          <p:nvPr/>
        </p:nvSpPr>
        <p:spPr bwMode="auto">
          <a:xfrm>
            <a:off x="11012675" y="4632148"/>
            <a:ext cx="104887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 dirty="0"/>
              <a:t>Weight </a:t>
            </a:r>
          </a:p>
          <a:p>
            <a:pPr algn="ctr" eaLnBrk="1" hangingPunct="1"/>
            <a:r>
              <a:rPr lang="en-US" altLang="en-US" sz="2000" dirty="0"/>
              <a:t>Matrix</a:t>
            </a:r>
          </a:p>
        </p:txBody>
      </p:sp>
      <p:sp>
        <p:nvSpPr>
          <p:cNvPr id="121" name="TextBox 117">
            <a:extLst>
              <a:ext uri="{FF2B5EF4-FFF2-40B4-BE49-F238E27FC236}">
                <a16:creationId xmlns:a16="http://schemas.microsoft.com/office/drawing/2014/main" id="{973FDDFE-3DD4-F441-9D7F-AA8563EC6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5611" y="2804431"/>
            <a:ext cx="104887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 dirty="0"/>
              <a:t>Weight </a:t>
            </a:r>
          </a:p>
          <a:p>
            <a:pPr algn="ctr" eaLnBrk="1" hangingPunct="1"/>
            <a:r>
              <a:rPr lang="en-US" altLang="en-US" sz="2000" dirty="0"/>
              <a:t>Matrix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5EE534-D0C2-A145-B4C8-2F1813086303}"/>
              </a:ext>
            </a:extLst>
          </p:cNvPr>
          <p:cNvGrpSpPr/>
          <p:nvPr/>
        </p:nvGrpSpPr>
        <p:grpSpPr>
          <a:xfrm>
            <a:off x="5736357" y="1528265"/>
            <a:ext cx="5066772" cy="4903038"/>
            <a:chOff x="4584797" y="1660024"/>
            <a:chExt cx="5066772" cy="4903038"/>
          </a:xfrm>
        </p:grpSpPr>
        <p:cxnSp>
          <p:nvCxnSpPr>
            <p:cNvPr id="40" name="Straight Connector 39"/>
            <p:cNvCxnSpPr>
              <a:cxnSpLocks/>
            </p:cNvCxnSpPr>
            <p:nvPr/>
          </p:nvCxnSpPr>
          <p:spPr bwMode="auto">
            <a:xfrm flipV="1">
              <a:off x="4987017" y="2448262"/>
              <a:ext cx="0" cy="1295400"/>
            </a:xfrm>
            <a:prstGeom prst="line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cxnSpLocks/>
            </p:cNvCxnSpPr>
            <p:nvPr/>
          </p:nvCxnSpPr>
          <p:spPr bwMode="auto">
            <a:xfrm flipV="1">
              <a:off x="4987017" y="2448262"/>
              <a:ext cx="1066800" cy="1295400"/>
            </a:xfrm>
            <a:prstGeom prst="line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 bwMode="auto">
            <a:xfrm flipV="1">
              <a:off x="4987017" y="2448262"/>
              <a:ext cx="2133600" cy="1295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</p:cNvCxnSpPr>
            <p:nvPr/>
          </p:nvCxnSpPr>
          <p:spPr bwMode="auto">
            <a:xfrm flipV="1">
              <a:off x="4987017" y="2448262"/>
              <a:ext cx="3200400" cy="1295400"/>
            </a:xfrm>
            <a:prstGeom prst="line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</p:cNvCxnSpPr>
            <p:nvPr/>
          </p:nvCxnSpPr>
          <p:spPr bwMode="auto">
            <a:xfrm flipV="1">
              <a:off x="4987017" y="2448262"/>
              <a:ext cx="4267200" cy="1295400"/>
            </a:xfrm>
            <a:prstGeom prst="line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cxnSpLocks/>
            </p:cNvCxnSpPr>
            <p:nvPr/>
          </p:nvCxnSpPr>
          <p:spPr bwMode="auto">
            <a:xfrm flipH="1" flipV="1">
              <a:off x="4987017" y="2448262"/>
              <a:ext cx="1066800" cy="1295400"/>
            </a:xfrm>
            <a:prstGeom prst="line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/>
            </p:cNvCxnSpPr>
            <p:nvPr/>
          </p:nvCxnSpPr>
          <p:spPr bwMode="auto">
            <a:xfrm flipV="1">
              <a:off x="6053817" y="2448262"/>
              <a:ext cx="0" cy="1295400"/>
            </a:xfrm>
            <a:prstGeom prst="line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cxnSpLocks/>
            </p:cNvCxnSpPr>
            <p:nvPr/>
          </p:nvCxnSpPr>
          <p:spPr bwMode="auto">
            <a:xfrm flipV="1">
              <a:off x="6053817" y="2448262"/>
              <a:ext cx="1066800" cy="129540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cxnSpLocks/>
            </p:cNvCxnSpPr>
            <p:nvPr/>
          </p:nvCxnSpPr>
          <p:spPr bwMode="auto">
            <a:xfrm flipV="1">
              <a:off x="6053817" y="2448262"/>
              <a:ext cx="2133600" cy="1295400"/>
            </a:xfrm>
            <a:prstGeom prst="line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cxnSpLocks/>
            </p:cNvCxnSpPr>
            <p:nvPr/>
          </p:nvCxnSpPr>
          <p:spPr bwMode="auto">
            <a:xfrm flipV="1">
              <a:off x="6053817" y="2448262"/>
              <a:ext cx="3200400" cy="1295400"/>
            </a:xfrm>
            <a:prstGeom prst="line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cxnSpLocks/>
            </p:cNvCxnSpPr>
            <p:nvPr/>
          </p:nvCxnSpPr>
          <p:spPr bwMode="auto">
            <a:xfrm flipH="1" flipV="1">
              <a:off x="4987017" y="2448262"/>
              <a:ext cx="2133600" cy="1295400"/>
            </a:xfrm>
            <a:prstGeom prst="line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cxnSpLocks/>
            </p:cNvCxnSpPr>
            <p:nvPr/>
          </p:nvCxnSpPr>
          <p:spPr bwMode="auto">
            <a:xfrm>
              <a:off x="6053817" y="2448262"/>
              <a:ext cx="1066800" cy="1295400"/>
            </a:xfrm>
            <a:prstGeom prst="line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</p:cNvCxnSpPr>
            <p:nvPr/>
          </p:nvCxnSpPr>
          <p:spPr bwMode="auto">
            <a:xfrm>
              <a:off x="7120617" y="2448262"/>
              <a:ext cx="0" cy="1295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cxnSpLocks/>
            </p:cNvCxnSpPr>
            <p:nvPr/>
          </p:nvCxnSpPr>
          <p:spPr bwMode="auto">
            <a:xfrm flipV="1">
              <a:off x="7120617" y="2448262"/>
              <a:ext cx="1066800" cy="1295400"/>
            </a:xfrm>
            <a:prstGeom prst="line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cxnSpLocks/>
            </p:cNvCxnSpPr>
            <p:nvPr/>
          </p:nvCxnSpPr>
          <p:spPr bwMode="auto">
            <a:xfrm flipV="1">
              <a:off x="7120617" y="2448262"/>
              <a:ext cx="2133600" cy="1295400"/>
            </a:xfrm>
            <a:prstGeom prst="line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cxnSpLocks/>
            </p:cNvCxnSpPr>
            <p:nvPr/>
          </p:nvCxnSpPr>
          <p:spPr bwMode="auto">
            <a:xfrm>
              <a:off x="4987017" y="2448262"/>
              <a:ext cx="3200400" cy="1295400"/>
            </a:xfrm>
            <a:prstGeom prst="line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cxnSpLocks/>
            </p:cNvCxnSpPr>
            <p:nvPr/>
          </p:nvCxnSpPr>
          <p:spPr bwMode="auto">
            <a:xfrm>
              <a:off x="6053817" y="2448262"/>
              <a:ext cx="2133600" cy="1295400"/>
            </a:xfrm>
            <a:prstGeom prst="line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cxnSpLocks/>
            </p:cNvCxnSpPr>
            <p:nvPr/>
          </p:nvCxnSpPr>
          <p:spPr bwMode="auto">
            <a:xfrm>
              <a:off x="7120617" y="2448262"/>
              <a:ext cx="1066800" cy="1295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cxnSpLocks/>
            </p:cNvCxnSpPr>
            <p:nvPr/>
          </p:nvCxnSpPr>
          <p:spPr bwMode="auto">
            <a:xfrm>
              <a:off x="8187417" y="2448262"/>
              <a:ext cx="0" cy="1295400"/>
            </a:xfrm>
            <a:prstGeom prst="line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cxnSpLocks/>
            </p:cNvCxnSpPr>
            <p:nvPr/>
          </p:nvCxnSpPr>
          <p:spPr bwMode="auto">
            <a:xfrm flipV="1">
              <a:off x="8187417" y="2448262"/>
              <a:ext cx="1066800" cy="1295400"/>
            </a:xfrm>
            <a:prstGeom prst="line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cxnSpLocks/>
            </p:cNvCxnSpPr>
            <p:nvPr/>
          </p:nvCxnSpPr>
          <p:spPr bwMode="auto">
            <a:xfrm>
              <a:off x="4987017" y="2448262"/>
              <a:ext cx="4267200" cy="1295400"/>
            </a:xfrm>
            <a:prstGeom prst="line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cxnSpLocks/>
            </p:cNvCxnSpPr>
            <p:nvPr/>
          </p:nvCxnSpPr>
          <p:spPr bwMode="auto">
            <a:xfrm>
              <a:off x="6053817" y="2448262"/>
              <a:ext cx="3200400" cy="1295400"/>
            </a:xfrm>
            <a:prstGeom prst="line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cxnSpLocks/>
            </p:cNvCxnSpPr>
            <p:nvPr/>
          </p:nvCxnSpPr>
          <p:spPr bwMode="auto">
            <a:xfrm>
              <a:off x="7120617" y="2448262"/>
              <a:ext cx="2133600" cy="1295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cxnSpLocks/>
            </p:cNvCxnSpPr>
            <p:nvPr/>
          </p:nvCxnSpPr>
          <p:spPr bwMode="auto">
            <a:xfrm>
              <a:off x="8187417" y="2448262"/>
              <a:ext cx="1066800" cy="1295400"/>
            </a:xfrm>
            <a:prstGeom prst="line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cxnSpLocks/>
            </p:cNvCxnSpPr>
            <p:nvPr/>
          </p:nvCxnSpPr>
          <p:spPr bwMode="auto">
            <a:xfrm>
              <a:off x="9254217" y="2448262"/>
              <a:ext cx="0" cy="1295400"/>
            </a:xfrm>
            <a:prstGeom prst="line">
              <a:avLst/>
            </a:prstGeom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114">
              <a:extLst>
                <a:ext uri="{FF2B5EF4-FFF2-40B4-BE49-F238E27FC236}">
                  <a16:creationId xmlns:a16="http://schemas.microsoft.com/office/drawing/2014/main" id="{3789E489-3194-BA4A-A08F-739FE40784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2369" y="4505662"/>
              <a:ext cx="5029200" cy="2057400"/>
              <a:chOff x="1905000" y="2057400"/>
              <a:chExt cx="5029200" cy="2057400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4267602D-7260-A542-9E97-3A44D0B1AC7D}"/>
                  </a:ext>
                </a:extLst>
              </p:cNvPr>
              <p:cNvSpPr/>
              <p:nvPr/>
            </p:nvSpPr>
            <p:spPr bwMode="auto">
              <a:xfrm>
                <a:off x="6172200" y="3352800"/>
                <a:ext cx="762000" cy="762000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A6ADE4E8-ED73-6948-A337-E3DC6EC5062C}"/>
                  </a:ext>
                </a:extLst>
              </p:cNvPr>
              <p:cNvSpPr/>
              <p:nvPr/>
            </p:nvSpPr>
            <p:spPr bwMode="auto">
              <a:xfrm>
                <a:off x="1905000" y="3352800"/>
                <a:ext cx="762000" cy="762000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0AABB3BC-D0BC-3044-ADBA-9EB9C500850D}"/>
                  </a:ext>
                </a:extLst>
              </p:cNvPr>
              <p:cNvSpPr/>
              <p:nvPr/>
            </p:nvSpPr>
            <p:spPr bwMode="auto">
              <a:xfrm>
                <a:off x="2971800" y="3352800"/>
                <a:ext cx="762000" cy="762000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25483597-4D0A-9346-A3E1-0D37EA4095C8}"/>
                  </a:ext>
                </a:extLst>
              </p:cNvPr>
              <p:cNvSpPr/>
              <p:nvPr/>
            </p:nvSpPr>
            <p:spPr bwMode="auto">
              <a:xfrm>
                <a:off x="4038600" y="3352800"/>
                <a:ext cx="762000" cy="762000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6ECA1B08-814D-084A-A7B4-72B30DF91E3D}"/>
                  </a:ext>
                </a:extLst>
              </p:cNvPr>
              <p:cNvSpPr/>
              <p:nvPr/>
            </p:nvSpPr>
            <p:spPr bwMode="auto">
              <a:xfrm>
                <a:off x="5105400" y="3352800"/>
                <a:ext cx="762000" cy="762000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40AB2D8-CFA6-3C4B-8279-D6ABC8B8F47E}"/>
                  </a:ext>
                </a:extLst>
              </p:cNvPr>
              <p:cNvCxnSpPr>
                <a:stCxn id="117" idx="0"/>
              </p:cNvCxnSpPr>
              <p:nvPr/>
            </p:nvCxnSpPr>
            <p:spPr>
              <a:xfrm flipV="1">
                <a:off x="2286000" y="2057400"/>
                <a:ext cx="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A3DD522-6741-034D-B75F-50823341216D}"/>
                  </a:ext>
                </a:extLst>
              </p:cNvPr>
              <p:cNvCxnSpPr>
                <a:stCxn id="117" idx="0"/>
              </p:cNvCxnSpPr>
              <p:nvPr/>
            </p:nvCxnSpPr>
            <p:spPr>
              <a:xfrm flipV="1">
                <a:off x="2286000" y="2057400"/>
                <a:ext cx="106680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7C55749-8100-9248-BC11-535DDB2CB736}"/>
                  </a:ext>
                </a:extLst>
              </p:cNvPr>
              <p:cNvCxnSpPr>
                <a:stCxn id="117" idx="0"/>
              </p:cNvCxnSpPr>
              <p:nvPr/>
            </p:nvCxnSpPr>
            <p:spPr>
              <a:xfrm flipV="1">
                <a:off x="2286000" y="2057400"/>
                <a:ext cx="213360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E21A0E5-C3C0-4248-9B7D-D84A1518B6A3}"/>
                  </a:ext>
                </a:extLst>
              </p:cNvPr>
              <p:cNvCxnSpPr>
                <a:stCxn id="117" idx="0"/>
              </p:cNvCxnSpPr>
              <p:nvPr/>
            </p:nvCxnSpPr>
            <p:spPr>
              <a:xfrm flipV="1">
                <a:off x="2286000" y="2057400"/>
                <a:ext cx="320040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2AF0BC5-95B1-AC4A-80D6-D2DC9D76D935}"/>
                  </a:ext>
                </a:extLst>
              </p:cNvPr>
              <p:cNvCxnSpPr>
                <a:stCxn id="117" idx="0"/>
              </p:cNvCxnSpPr>
              <p:nvPr/>
            </p:nvCxnSpPr>
            <p:spPr>
              <a:xfrm flipV="1">
                <a:off x="2286000" y="2057400"/>
                <a:ext cx="426720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DF0AA5C-B807-0F4A-BE61-092342EC8361}"/>
                  </a:ext>
                </a:extLst>
              </p:cNvPr>
              <p:cNvCxnSpPr>
                <a:stCxn id="115" idx="0"/>
              </p:cNvCxnSpPr>
              <p:nvPr/>
            </p:nvCxnSpPr>
            <p:spPr>
              <a:xfrm flipH="1" flipV="1">
                <a:off x="2286000" y="2057400"/>
                <a:ext cx="106680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44BA953-7A3D-104D-BC16-DF3285E22A3F}"/>
                  </a:ext>
                </a:extLst>
              </p:cNvPr>
              <p:cNvCxnSpPr>
                <a:stCxn id="115" idx="0"/>
              </p:cNvCxnSpPr>
              <p:nvPr/>
            </p:nvCxnSpPr>
            <p:spPr>
              <a:xfrm flipV="1">
                <a:off x="3352800" y="2057400"/>
                <a:ext cx="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6E8B5AD-5B7B-CA43-A508-72F900442266}"/>
                  </a:ext>
                </a:extLst>
              </p:cNvPr>
              <p:cNvCxnSpPr>
                <a:stCxn id="115" idx="0"/>
              </p:cNvCxnSpPr>
              <p:nvPr/>
            </p:nvCxnSpPr>
            <p:spPr>
              <a:xfrm flipV="1">
                <a:off x="3352800" y="2057400"/>
                <a:ext cx="106680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9C0E1CE-4208-1646-8DAA-4670C1AA3C16}"/>
                  </a:ext>
                </a:extLst>
              </p:cNvPr>
              <p:cNvCxnSpPr>
                <a:stCxn id="115" idx="0"/>
              </p:cNvCxnSpPr>
              <p:nvPr/>
            </p:nvCxnSpPr>
            <p:spPr>
              <a:xfrm flipV="1">
                <a:off x="3352800" y="2057400"/>
                <a:ext cx="213360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DF8F50B-5959-434D-8337-226D7AE2A65C}"/>
                  </a:ext>
                </a:extLst>
              </p:cNvPr>
              <p:cNvCxnSpPr>
                <a:stCxn id="115" idx="0"/>
              </p:cNvCxnSpPr>
              <p:nvPr/>
            </p:nvCxnSpPr>
            <p:spPr>
              <a:xfrm flipV="1">
                <a:off x="3352800" y="2057400"/>
                <a:ext cx="320040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9A6E3C5-4802-2A48-B887-982245BA517F}"/>
                  </a:ext>
                </a:extLst>
              </p:cNvPr>
              <p:cNvCxnSpPr>
                <a:stCxn id="113" idx="0"/>
              </p:cNvCxnSpPr>
              <p:nvPr/>
            </p:nvCxnSpPr>
            <p:spPr>
              <a:xfrm flipH="1" flipV="1">
                <a:off x="2286000" y="2057400"/>
                <a:ext cx="213360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F963B41-09CF-5C4C-8E7C-BC4A448090AD}"/>
                  </a:ext>
                </a:extLst>
              </p:cNvPr>
              <p:cNvCxnSpPr>
                <a:endCxn id="113" idx="0"/>
              </p:cNvCxnSpPr>
              <p:nvPr/>
            </p:nvCxnSpPr>
            <p:spPr>
              <a:xfrm>
                <a:off x="3352800" y="2057400"/>
                <a:ext cx="106680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DCFC618-30BE-3040-A976-9995FA0C755C}"/>
                  </a:ext>
                </a:extLst>
              </p:cNvPr>
              <p:cNvCxnSpPr>
                <a:endCxn id="113" idx="0"/>
              </p:cNvCxnSpPr>
              <p:nvPr/>
            </p:nvCxnSpPr>
            <p:spPr>
              <a:xfrm>
                <a:off x="4419600" y="2057400"/>
                <a:ext cx="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E5DA9D4-1A0D-154E-961F-5CBDCB705E82}"/>
                  </a:ext>
                </a:extLst>
              </p:cNvPr>
              <p:cNvCxnSpPr>
                <a:stCxn id="113" idx="0"/>
              </p:cNvCxnSpPr>
              <p:nvPr/>
            </p:nvCxnSpPr>
            <p:spPr>
              <a:xfrm flipV="1">
                <a:off x="4419600" y="2057400"/>
                <a:ext cx="106680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43A11DD-5D2B-ED4A-9A19-CF15CDD237E6}"/>
                  </a:ext>
                </a:extLst>
              </p:cNvPr>
              <p:cNvCxnSpPr>
                <a:stCxn id="113" idx="0"/>
              </p:cNvCxnSpPr>
              <p:nvPr/>
            </p:nvCxnSpPr>
            <p:spPr>
              <a:xfrm flipV="1">
                <a:off x="4419600" y="2057400"/>
                <a:ext cx="213360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704E8C0D-F138-8145-9582-7A0410203B22}"/>
                  </a:ext>
                </a:extLst>
              </p:cNvPr>
              <p:cNvCxnSpPr>
                <a:endCxn id="111" idx="0"/>
              </p:cNvCxnSpPr>
              <p:nvPr/>
            </p:nvCxnSpPr>
            <p:spPr>
              <a:xfrm>
                <a:off x="2286000" y="2057400"/>
                <a:ext cx="320040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6E82CCE7-8DED-1844-A2DA-984EC6364B30}"/>
                  </a:ext>
                </a:extLst>
              </p:cNvPr>
              <p:cNvCxnSpPr>
                <a:endCxn id="111" idx="0"/>
              </p:cNvCxnSpPr>
              <p:nvPr/>
            </p:nvCxnSpPr>
            <p:spPr>
              <a:xfrm>
                <a:off x="3352800" y="2057400"/>
                <a:ext cx="213360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366D00F0-B98A-9247-B9EC-28C974C7E136}"/>
                  </a:ext>
                </a:extLst>
              </p:cNvPr>
              <p:cNvCxnSpPr>
                <a:endCxn id="111" idx="0"/>
              </p:cNvCxnSpPr>
              <p:nvPr/>
            </p:nvCxnSpPr>
            <p:spPr>
              <a:xfrm>
                <a:off x="4419600" y="2057400"/>
                <a:ext cx="106680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49E9E865-D76E-3C47-B651-C8740B6D7159}"/>
                  </a:ext>
                </a:extLst>
              </p:cNvPr>
              <p:cNvCxnSpPr>
                <a:endCxn id="111" idx="0"/>
              </p:cNvCxnSpPr>
              <p:nvPr/>
            </p:nvCxnSpPr>
            <p:spPr>
              <a:xfrm>
                <a:off x="5486400" y="2057400"/>
                <a:ext cx="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B5DB3C8-91CF-3C4B-9B20-EBAB9064C84D}"/>
                  </a:ext>
                </a:extLst>
              </p:cNvPr>
              <p:cNvCxnSpPr>
                <a:stCxn id="111" idx="0"/>
              </p:cNvCxnSpPr>
              <p:nvPr/>
            </p:nvCxnSpPr>
            <p:spPr>
              <a:xfrm flipV="1">
                <a:off x="5486400" y="2057400"/>
                <a:ext cx="106680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F47835E-B0E5-D941-8D21-A3106A877646}"/>
                  </a:ext>
                </a:extLst>
              </p:cNvPr>
              <p:cNvCxnSpPr>
                <a:cxnSpLocks/>
                <a:endCxn id="119" idx="0"/>
              </p:cNvCxnSpPr>
              <p:nvPr/>
            </p:nvCxnSpPr>
            <p:spPr>
              <a:xfrm>
                <a:off x="2286000" y="2057400"/>
                <a:ext cx="426720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89B7EB3-260F-EB40-BFA1-69F06C2F4146}"/>
                  </a:ext>
                </a:extLst>
              </p:cNvPr>
              <p:cNvCxnSpPr>
                <a:endCxn id="119" idx="0"/>
              </p:cNvCxnSpPr>
              <p:nvPr/>
            </p:nvCxnSpPr>
            <p:spPr>
              <a:xfrm>
                <a:off x="3352800" y="2057400"/>
                <a:ext cx="320040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D9791CFF-A3A2-5340-994E-6CB53A8D6371}"/>
                  </a:ext>
                </a:extLst>
              </p:cNvPr>
              <p:cNvCxnSpPr>
                <a:endCxn id="119" idx="0"/>
              </p:cNvCxnSpPr>
              <p:nvPr/>
            </p:nvCxnSpPr>
            <p:spPr>
              <a:xfrm>
                <a:off x="4419600" y="2057400"/>
                <a:ext cx="213360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5CCDF8D-01AD-F84C-8EFD-976ABD90E2BB}"/>
                  </a:ext>
                </a:extLst>
              </p:cNvPr>
              <p:cNvCxnSpPr>
                <a:endCxn id="119" idx="0"/>
              </p:cNvCxnSpPr>
              <p:nvPr/>
            </p:nvCxnSpPr>
            <p:spPr>
              <a:xfrm>
                <a:off x="5486400" y="2057400"/>
                <a:ext cx="106680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E9B45E1-B66A-534D-B034-904AF0F8CEF5}"/>
                  </a:ext>
                </a:extLst>
              </p:cNvPr>
              <p:cNvCxnSpPr>
                <a:endCxn id="119" idx="0"/>
              </p:cNvCxnSpPr>
              <p:nvPr/>
            </p:nvCxnSpPr>
            <p:spPr>
              <a:xfrm>
                <a:off x="6553200" y="2057400"/>
                <a:ext cx="0" cy="1295400"/>
              </a:xfrm>
              <a:prstGeom prst="line">
                <a:avLst/>
              </a:prstGeom>
              <a:ln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7735F3B-65EB-D94E-82FC-610F476EB732}"/>
                </a:ext>
              </a:extLst>
            </p:cNvPr>
            <p:cNvSpPr/>
            <p:nvPr/>
          </p:nvSpPr>
          <p:spPr>
            <a:xfrm>
              <a:off x="5672452" y="3737129"/>
              <a:ext cx="721963" cy="782118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64CBB94-16B9-6145-802B-B473BAF27CF6}"/>
                </a:ext>
              </a:extLst>
            </p:cNvPr>
            <p:cNvSpPr/>
            <p:nvPr/>
          </p:nvSpPr>
          <p:spPr>
            <a:xfrm>
              <a:off x="7824705" y="3735988"/>
              <a:ext cx="721963" cy="782118"/>
            </a:xfrm>
            <a:prstGeom prst="ellipse">
              <a:avLst/>
            </a:prstGeom>
            <a:noFill/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7895317-9064-4D42-8B0F-57BD45DB2E37}"/>
                </a:ext>
              </a:extLst>
            </p:cNvPr>
            <p:cNvSpPr/>
            <p:nvPr/>
          </p:nvSpPr>
          <p:spPr>
            <a:xfrm>
              <a:off x="8859501" y="3730901"/>
              <a:ext cx="721963" cy="782118"/>
            </a:xfrm>
            <a:prstGeom prst="ellipse">
              <a:avLst/>
            </a:prstGeom>
            <a:noFill/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2430AAD-BDC5-4F4B-898B-D78CABEFF875}"/>
                </a:ext>
              </a:extLst>
            </p:cNvPr>
            <p:cNvSpPr/>
            <p:nvPr/>
          </p:nvSpPr>
          <p:spPr>
            <a:xfrm>
              <a:off x="6769169" y="3721820"/>
              <a:ext cx="721963" cy="782118"/>
            </a:xfrm>
            <a:prstGeom prst="ellipse">
              <a:avLst/>
            </a:prstGeom>
            <a:noFill/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90F7EBB-7380-A443-8A82-9B6AD5F8582D}"/>
                </a:ext>
              </a:extLst>
            </p:cNvPr>
            <p:cNvSpPr/>
            <p:nvPr/>
          </p:nvSpPr>
          <p:spPr>
            <a:xfrm>
              <a:off x="4648096" y="3721820"/>
              <a:ext cx="721963" cy="782118"/>
            </a:xfrm>
            <a:prstGeom prst="ellipse">
              <a:avLst/>
            </a:prstGeom>
            <a:noFill/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5ED2C54-6675-D24A-88F3-861C6BE07FB5}"/>
                </a:ext>
              </a:extLst>
            </p:cNvPr>
            <p:cNvSpPr/>
            <p:nvPr/>
          </p:nvSpPr>
          <p:spPr>
            <a:xfrm>
              <a:off x="4584797" y="1661091"/>
              <a:ext cx="721963" cy="782118"/>
            </a:xfrm>
            <a:prstGeom prst="ellipse">
              <a:avLst/>
            </a:prstGeom>
            <a:noFill/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F484B05-55C4-BB48-9181-AD73EB2F05F9}"/>
                </a:ext>
              </a:extLst>
            </p:cNvPr>
            <p:cNvSpPr/>
            <p:nvPr/>
          </p:nvSpPr>
          <p:spPr>
            <a:xfrm>
              <a:off x="5642063" y="1660024"/>
              <a:ext cx="721963" cy="782118"/>
            </a:xfrm>
            <a:prstGeom prst="ellipse">
              <a:avLst/>
            </a:prstGeom>
            <a:noFill/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C4DA491-C1A5-E042-A7E2-2F130B6047C8}"/>
                </a:ext>
              </a:extLst>
            </p:cNvPr>
            <p:cNvSpPr/>
            <p:nvPr/>
          </p:nvSpPr>
          <p:spPr>
            <a:xfrm>
              <a:off x="6708862" y="1676203"/>
              <a:ext cx="721963" cy="78211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23AD0A6-1348-9B4F-A06D-AD96B0A79274}"/>
                </a:ext>
              </a:extLst>
            </p:cNvPr>
            <p:cNvSpPr/>
            <p:nvPr/>
          </p:nvSpPr>
          <p:spPr>
            <a:xfrm>
              <a:off x="7810290" y="1670914"/>
              <a:ext cx="721963" cy="782118"/>
            </a:xfrm>
            <a:prstGeom prst="ellipse">
              <a:avLst/>
            </a:prstGeom>
            <a:noFill/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F824733-D611-FE40-93CE-D3D119AD695E}"/>
                </a:ext>
              </a:extLst>
            </p:cNvPr>
            <p:cNvSpPr/>
            <p:nvPr/>
          </p:nvSpPr>
          <p:spPr>
            <a:xfrm>
              <a:off x="8864536" y="1660024"/>
              <a:ext cx="721963" cy="782118"/>
            </a:xfrm>
            <a:prstGeom prst="ellipse">
              <a:avLst/>
            </a:prstGeom>
            <a:noFill/>
            <a:ln w="381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115">
            <a:extLst>
              <a:ext uri="{FF2B5EF4-FFF2-40B4-BE49-F238E27FC236}">
                <a16:creationId xmlns:a16="http://schemas.microsoft.com/office/drawing/2014/main" id="{D6F47FAE-5787-FA46-8545-6BE14127B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9378" y="3705184"/>
            <a:ext cx="9989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 dirty="0"/>
              <a:t>Hidden</a:t>
            </a:r>
          </a:p>
          <a:p>
            <a:pPr algn="ctr" eaLnBrk="1" hangingPunct="1"/>
            <a:r>
              <a:rPr lang="en-US" altLang="en-US" sz="2000" dirty="0"/>
              <a:t>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5">
                <a:extLst>
                  <a:ext uri="{FF2B5EF4-FFF2-40B4-BE49-F238E27FC236}">
                    <a16:creationId xmlns:a16="http://schemas.microsoft.com/office/drawing/2014/main" id="{93A3007B-CF92-514F-B83B-E65F2882B0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450" y="1230118"/>
                <a:ext cx="5090207" cy="5520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 dirty="0"/>
                  <a:t>Let’s define a function…</a:t>
                </a:r>
              </a:p>
              <a:p>
                <a:pPr eaLnBrk="1" hangingPunct="1"/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en-US" dirty="0"/>
              </a:p>
              <a:p>
                <a:pPr eaLnBrk="1" hangingPunct="1"/>
                <a:endParaRPr lang="en-US" altLang="en-US" dirty="0"/>
              </a:p>
              <a:p>
                <a:pPr eaLnBrk="1" hangingPunct="1"/>
                <a:r>
                  <a:rPr lang="en-US" altLang="en-US" dirty="0"/>
                  <a:t>Now this…</a:t>
                </a:r>
              </a:p>
              <a:p>
                <a:pPr eaLnBrk="1" hangingPunct="1"/>
                <a:endParaRPr lang="en-US" altLang="en-US" dirty="0"/>
              </a:p>
              <a:p>
                <a:pPr eaLnBrk="1" hangingPunct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eaLnBrk="1" hangingPunct="1"/>
                <a:endParaRPr lang="en-US" dirty="0"/>
              </a:p>
              <a:p>
                <a:pPr eaLnBrk="1" hangingPunct="1"/>
                <a:r>
                  <a:rPr lang="en-US" dirty="0"/>
                  <a:t>…becomes this: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7030A0"/>
                    </a:solidFill>
                  </a:rPr>
                  <a:t> </a:t>
                </a:r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r>
                  <a:rPr lang="en-US" dirty="0"/>
                  <a:t>For any output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we just use this, as before.</a:t>
                </a:r>
              </a:p>
              <a:p>
                <a:pPr eaLnBrk="1" hangingPunct="1"/>
                <a:r>
                  <a:rPr lang="en-US" altLang="en-US" sz="2000" dirty="0"/>
                  <a:t> </a:t>
                </a:r>
              </a:p>
            </p:txBody>
          </p:sp>
        </mc:Choice>
        <mc:Fallback xmlns="">
          <p:sp>
            <p:nvSpPr>
              <p:cNvPr id="112" name="TextBox 115">
                <a:extLst>
                  <a:ext uri="{FF2B5EF4-FFF2-40B4-BE49-F238E27FC236}">
                    <a16:creationId xmlns:a16="http://schemas.microsoft.com/office/drawing/2014/main" id="{93A3007B-CF92-514F-B83B-E65F2882B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450" y="1230118"/>
                <a:ext cx="5090207" cy="5520166"/>
              </a:xfrm>
              <a:prstGeom prst="rect">
                <a:avLst/>
              </a:prstGeom>
              <a:blipFill>
                <a:blip r:embed="rId3"/>
                <a:stretch>
                  <a:fillRect l="-1741" t="-68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834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561" y="29993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Consider one hidden node</a:t>
            </a:r>
          </a:p>
        </p:txBody>
      </p:sp>
      <p:sp>
        <p:nvSpPr>
          <p:cNvPr id="68613" name="TextBox 115"/>
          <p:cNvSpPr txBox="1">
            <a:spLocks noChangeArrowheads="1"/>
          </p:cNvSpPr>
          <p:nvPr/>
        </p:nvSpPr>
        <p:spPr bwMode="auto">
          <a:xfrm>
            <a:off x="10994161" y="1729669"/>
            <a:ext cx="9525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 dirty="0"/>
              <a:t>Output</a:t>
            </a:r>
          </a:p>
          <a:p>
            <a:pPr algn="ctr" eaLnBrk="1" hangingPunct="1"/>
            <a:r>
              <a:rPr lang="en-US" altLang="en-US" sz="2000" dirty="0"/>
              <a:t>Units</a:t>
            </a:r>
          </a:p>
        </p:txBody>
      </p:sp>
      <p:sp>
        <p:nvSpPr>
          <p:cNvPr id="68614" name="TextBox 116"/>
          <p:cNvSpPr txBox="1">
            <a:spLocks noChangeArrowheads="1"/>
          </p:cNvSpPr>
          <p:nvPr/>
        </p:nvSpPr>
        <p:spPr bwMode="auto">
          <a:xfrm>
            <a:off x="11085478" y="5716030"/>
            <a:ext cx="7697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 dirty="0"/>
              <a:t>Input</a:t>
            </a:r>
          </a:p>
          <a:p>
            <a:pPr algn="ctr" eaLnBrk="1" hangingPunct="1"/>
            <a:r>
              <a:rPr lang="en-US" altLang="en-US" sz="2000" dirty="0"/>
              <a:t>Units</a:t>
            </a:r>
          </a:p>
        </p:txBody>
      </p:sp>
      <p:sp>
        <p:nvSpPr>
          <p:cNvPr id="68615" name="TextBox 117"/>
          <p:cNvSpPr txBox="1">
            <a:spLocks noChangeArrowheads="1"/>
          </p:cNvSpPr>
          <p:nvPr/>
        </p:nvSpPr>
        <p:spPr bwMode="auto">
          <a:xfrm>
            <a:off x="10994161" y="4624761"/>
            <a:ext cx="104887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 dirty="0"/>
              <a:t>Weight </a:t>
            </a:r>
          </a:p>
          <a:p>
            <a:pPr algn="ctr" eaLnBrk="1" hangingPunct="1"/>
            <a:r>
              <a:rPr lang="en-US" altLang="en-US" sz="2000" dirty="0"/>
              <a:t>Matrix</a:t>
            </a:r>
          </a:p>
        </p:txBody>
      </p:sp>
      <p:sp>
        <p:nvSpPr>
          <p:cNvPr id="121" name="TextBox 117">
            <a:extLst>
              <a:ext uri="{FF2B5EF4-FFF2-40B4-BE49-F238E27FC236}">
                <a16:creationId xmlns:a16="http://schemas.microsoft.com/office/drawing/2014/main" id="{973FDDFE-3DD4-F441-9D7F-AA8563EC6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7097" y="2797044"/>
            <a:ext cx="104887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 dirty="0"/>
              <a:t>Weight </a:t>
            </a:r>
          </a:p>
          <a:p>
            <a:pPr algn="ctr" eaLnBrk="1" hangingPunct="1"/>
            <a:r>
              <a:rPr lang="en-US" altLang="en-US" sz="2000" dirty="0"/>
              <a:t>Matrix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33E4B7-3AC3-904A-BF36-BA865203AD2A}"/>
              </a:ext>
            </a:extLst>
          </p:cNvPr>
          <p:cNvGrpSpPr/>
          <p:nvPr/>
        </p:nvGrpSpPr>
        <p:grpSpPr>
          <a:xfrm>
            <a:off x="5717843" y="1520878"/>
            <a:ext cx="5066772" cy="4903038"/>
            <a:chOff x="4783577" y="1660024"/>
            <a:chExt cx="5066772" cy="4903038"/>
          </a:xfrm>
        </p:grpSpPr>
        <p:cxnSp>
          <p:nvCxnSpPr>
            <p:cNvPr id="40" name="Straight Connector 39"/>
            <p:cNvCxnSpPr>
              <a:cxnSpLocks/>
            </p:cNvCxnSpPr>
            <p:nvPr/>
          </p:nvCxnSpPr>
          <p:spPr bwMode="auto">
            <a:xfrm flipV="1">
              <a:off x="5185797" y="2448262"/>
              <a:ext cx="0" cy="1295400"/>
            </a:xfrm>
            <a:prstGeom prst="line">
              <a:avLst/>
            </a:prstGeom>
            <a:ln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cxnSpLocks/>
            </p:cNvCxnSpPr>
            <p:nvPr/>
          </p:nvCxnSpPr>
          <p:spPr bwMode="auto">
            <a:xfrm flipV="1">
              <a:off x="5185797" y="2448262"/>
              <a:ext cx="1066800" cy="1295400"/>
            </a:xfrm>
            <a:prstGeom prst="line">
              <a:avLst/>
            </a:prstGeom>
            <a:ln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 bwMode="auto">
            <a:xfrm flipV="1">
              <a:off x="5185797" y="2448262"/>
              <a:ext cx="2133600" cy="1295400"/>
            </a:xfrm>
            <a:prstGeom prst="line">
              <a:avLst/>
            </a:prstGeom>
            <a:ln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</p:cNvCxnSpPr>
            <p:nvPr/>
          </p:nvCxnSpPr>
          <p:spPr bwMode="auto">
            <a:xfrm flipV="1">
              <a:off x="5185797" y="2448262"/>
              <a:ext cx="3200400" cy="1295400"/>
            </a:xfrm>
            <a:prstGeom prst="line">
              <a:avLst/>
            </a:prstGeom>
            <a:ln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</p:cNvCxnSpPr>
            <p:nvPr/>
          </p:nvCxnSpPr>
          <p:spPr bwMode="auto">
            <a:xfrm flipV="1">
              <a:off x="5185797" y="2448262"/>
              <a:ext cx="4267200" cy="1295400"/>
            </a:xfrm>
            <a:prstGeom prst="line">
              <a:avLst/>
            </a:prstGeom>
            <a:ln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cxnSpLocks/>
            </p:cNvCxnSpPr>
            <p:nvPr/>
          </p:nvCxnSpPr>
          <p:spPr bwMode="auto">
            <a:xfrm flipH="1" flipV="1">
              <a:off x="5185797" y="2448262"/>
              <a:ext cx="1066800" cy="1295400"/>
            </a:xfrm>
            <a:prstGeom prst="line">
              <a:avLst/>
            </a:prstGeom>
            <a:ln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/>
            </p:cNvCxnSpPr>
            <p:nvPr/>
          </p:nvCxnSpPr>
          <p:spPr bwMode="auto">
            <a:xfrm flipV="1">
              <a:off x="6252597" y="2448262"/>
              <a:ext cx="0" cy="1295400"/>
            </a:xfrm>
            <a:prstGeom prst="line">
              <a:avLst/>
            </a:prstGeom>
            <a:ln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cxnSpLocks/>
            </p:cNvCxnSpPr>
            <p:nvPr/>
          </p:nvCxnSpPr>
          <p:spPr bwMode="auto">
            <a:xfrm flipV="1">
              <a:off x="6252597" y="2448262"/>
              <a:ext cx="1066800" cy="1295400"/>
            </a:xfrm>
            <a:prstGeom prst="line">
              <a:avLst/>
            </a:prstGeom>
            <a:ln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cxnSpLocks/>
            </p:cNvCxnSpPr>
            <p:nvPr/>
          </p:nvCxnSpPr>
          <p:spPr bwMode="auto">
            <a:xfrm flipV="1">
              <a:off x="6252597" y="2448262"/>
              <a:ext cx="2133600" cy="1295400"/>
            </a:xfrm>
            <a:prstGeom prst="line">
              <a:avLst/>
            </a:prstGeom>
            <a:ln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cxnSpLocks/>
            </p:cNvCxnSpPr>
            <p:nvPr/>
          </p:nvCxnSpPr>
          <p:spPr bwMode="auto">
            <a:xfrm flipV="1">
              <a:off x="6252597" y="2448262"/>
              <a:ext cx="3200400" cy="1295400"/>
            </a:xfrm>
            <a:prstGeom prst="line">
              <a:avLst/>
            </a:prstGeom>
            <a:ln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cxnSpLocks/>
            </p:cNvCxnSpPr>
            <p:nvPr/>
          </p:nvCxnSpPr>
          <p:spPr bwMode="auto">
            <a:xfrm flipH="1" flipV="1">
              <a:off x="5185797" y="2448262"/>
              <a:ext cx="2133600" cy="12954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cxnSpLocks/>
            </p:cNvCxnSpPr>
            <p:nvPr/>
          </p:nvCxnSpPr>
          <p:spPr bwMode="auto">
            <a:xfrm>
              <a:off x="6252597" y="2448262"/>
              <a:ext cx="1066800" cy="12954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</p:cNvCxnSpPr>
            <p:nvPr/>
          </p:nvCxnSpPr>
          <p:spPr bwMode="auto">
            <a:xfrm>
              <a:off x="7319397" y="2448262"/>
              <a:ext cx="0" cy="12954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cxnSpLocks/>
            </p:cNvCxnSpPr>
            <p:nvPr/>
          </p:nvCxnSpPr>
          <p:spPr bwMode="auto">
            <a:xfrm flipV="1">
              <a:off x="7319397" y="2448262"/>
              <a:ext cx="1066800" cy="12954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cxnSpLocks/>
            </p:cNvCxnSpPr>
            <p:nvPr/>
          </p:nvCxnSpPr>
          <p:spPr bwMode="auto">
            <a:xfrm flipV="1">
              <a:off x="7319397" y="2448262"/>
              <a:ext cx="2133600" cy="12954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cxnSpLocks/>
            </p:cNvCxnSpPr>
            <p:nvPr/>
          </p:nvCxnSpPr>
          <p:spPr bwMode="auto">
            <a:xfrm>
              <a:off x="5185797" y="2448262"/>
              <a:ext cx="3200400" cy="1295400"/>
            </a:xfrm>
            <a:prstGeom prst="line">
              <a:avLst/>
            </a:prstGeom>
            <a:ln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cxnSpLocks/>
            </p:cNvCxnSpPr>
            <p:nvPr/>
          </p:nvCxnSpPr>
          <p:spPr bwMode="auto">
            <a:xfrm>
              <a:off x="6252597" y="2448262"/>
              <a:ext cx="2133600" cy="1295400"/>
            </a:xfrm>
            <a:prstGeom prst="line">
              <a:avLst/>
            </a:prstGeom>
            <a:ln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cxnSpLocks/>
            </p:cNvCxnSpPr>
            <p:nvPr/>
          </p:nvCxnSpPr>
          <p:spPr bwMode="auto">
            <a:xfrm>
              <a:off x="7319397" y="2448262"/>
              <a:ext cx="1066800" cy="1295400"/>
            </a:xfrm>
            <a:prstGeom prst="line">
              <a:avLst/>
            </a:prstGeom>
            <a:ln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cxnSpLocks/>
            </p:cNvCxnSpPr>
            <p:nvPr/>
          </p:nvCxnSpPr>
          <p:spPr bwMode="auto">
            <a:xfrm>
              <a:off x="8386197" y="2448262"/>
              <a:ext cx="0" cy="1295400"/>
            </a:xfrm>
            <a:prstGeom prst="line">
              <a:avLst/>
            </a:prstGeom>
            <a:ln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cxnSpLocks/>
            </p:cNvCxnSpPr>
            <p:nvPr/>
          </p:nvCxnSpPr>
          <p:spPr bwMode="auto">
            <a:xfrm flipV="1">
              <a:off x="8386197" y="2448262"/>
              <a:ext cx="1066800" cy="1295400"/>
            </a:xfrm>
            <a:prstGeom prst="line">
              <a:avLst/>
            </a:prstGeom>
            <a:ln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cxnSpLocks/>
            </p:cNvCxnSpPr>
            <p:nvPr/>
          </p:nvCxnSpPr>
          <p:spPr bwMode="auto">
            <a:xfrm>
              <a:off x="5185797" y="2448262"/>
              <a:ext cx="4267200" cy="1295400"/>
            </a:xfrm>
            <a:prstGeom prst="line">
              <a:avLst/>
            </a:prstGeom>
            <a:ln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cxnSpLocks/>
            </p:cNvCxnSpPr>
            <p:nvPr/>
          </p:nvCxnSpPr>
          <p:spPr bwMode="auto">
            <a:xfrm>
              <a:off x="6252597" y="2448262"/>
              <a:ext cx="3200400" cy="1295400"/>
            </a:xfrm>
            <a:prstGeom prst="line">
              <a:avLst/>
            </a:prstGeom>
            <a:ln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cxnSpLocks/>
            </p:cNvCxnSpPr>
            <p:nvPr/>
          </p:nvCxnSpPr>
          <p:spPr bwMode="auto">
            <a:xfrm>
              <a:off x="7319397" y="2448262"/>
              <a:ext cx="2133600" cy="1295400"/>
            </a:xfrm>
            <a:prstGeom prst="line">
              <a:avLst/>
            </a:prstGeom>
            <a:ln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cxnSpLocks/>
            </p:cNvCxnSpPr>
            <p:nvPr/>
          </p:nvCxnSpPr>
          <p:spPr bwMode="auto">
            <a:xfrm>
              <a:off x="8386197" y="2448262"/>
              <a:ext cx="1066800" cy="1295400"/>
            </a:xfrm>
            <a:prstGeom prst="line">
              <a:avLst/>
            </a:prstGeom>
            <a:ln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cxnSpLocks/>
            </p:cNvCxnSpPr>
            <p:nvPr/>
          </p:nvCxnSpPr>
          <p:spPr bwMode="auto">
            <a:xfrm>
              <a:off x="9452997" y="2448262"/>
              <a:ext cx="0" cy="1295400"/>
            </a:xfrm>
            <a:prstGeom prst="line">
              <a:avLst/>
            </a:prstGeom>
            <a:ln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114">
              <a:extLst>
                <a:ext uri="{FF2B5EF4-FFF2-40B4-BE49-F238E27FC236}">
                  <a16:creationId xmlns:a16="http://schemas.microsoft.com/office/drawing/2014/main" id="{3789E489-3194-BA4A-A08F-739FE40784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21149" y="4505662"/>
              <a:ext cx="5029200" cy="2057400"/>
              <a:chOff x="1905000" y="2057400"/>
              <a:chExt cx="5029200" cy="2057400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4267602D-7260-A542-9E97-3A44D0B1AC7D}"/>
                  </a:ext>
                </a:extLst>
              </p:cNvPr>
              <p:cNvSpPr/>
              <p:nvPr/>
            </p:nvSpPr>
            <p:spPr bwMode="auto">
              <a:xfrm>
                <a:off x="6172200" y="3352800"/>
                <a:ext cx="762000" cy="762000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A6ADE4E8-ED73-6948-A337-E3DC6EC5062C}"/>
                  </a:ext>
                </a:extLst>
              </p:cNvPr>
              <p:cNvSpPr/>
              <p:nvPr/>
            </p:nvSpPr>
            <p:spPr bwMode="auto">
              <a:xfrm>
                <a:off x="1905000" y="3352800"/>
                <a:ext cx="762000" cy="762000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0AABB3BC-D0BC-3044-ADBA-9EB9C500850D}"/>
                  </a:ext>
                </a:extLst>
              </p:cNvPr>
              <p:cNvSpPr/>
              <p:nvPr/>
            </p:nvSpPr>
            <p:spPr bwMode="auto">
              <a:xfrm>
                <a:off x="2971800" y="3352800"/>
                <a:ext cx="762000" cy="762000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25483597-4D0A-9346-A3E1-0D37EA4095C8}"/>
                  </a:ext>
                </a:extLst>
              </p:cNvPr>
              <p:cNvSpPr/>
              <p:nvPr/>
            </p:nvSpPr>
            <p:spPr bwMode="auto">
              <a:xfrm>
                <a:off x="4038600" y="3352800"/>
                <a:ext cx="762000" cy="762000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6ECA1B08-814D-084A-A7B4-72B30DF91E3D}"/>
                  </a:ext>
                </a:extLst>
              </p:cNvPr>
              <p:cNvSpPr/>
              <p:nvPr/>
            </p:nvSpPr>
            <p:spPr bwMode="auto">
              <a:xfrm>
                <a:off x="5105400" y="3352800"/>
                <a:ext cx="762000" cy="762000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>
                    <a:alpha val="29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40AB2D8-CFA6-3C4B-8279-D6ABC8B8F47E}"/>
                  </a:ext>
                </a:extLst>
              </p:cNvPr>
              <p:cNvCxnSpPr>
                <a:stCxn id="117" idx="0"/>
              </p:cNvCxnSpPr>
              <p:nvPr/>
            </p:nvCxnSpPr>
            <p:spPr>
              <a:xfrm flipV="1">
                <a:off x="2286000" y="2057400"/>
                <a:ext cx="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A3DD522-6741-034D-B75F-50823341216D}"/>
                  </a:ext>
                </a:extLst>
              </p:cNvPr>
              <p:cNvCxnSpPr>
                <a:stCxn id="117" idx="0"/>
              </p:cNvCxnSpPr>
              <p:nvPr/>
            </p:nvCxnSpPr>
            <p:spPr>
              <a:xfrm flipV="1">
                <a:off x="2286000" y="2057400"/>
                <a:ext cx="106680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7C55749-8100-9248-BC11-535DDB2CB736}"/>
                  </a:ext>
                </a:extLst>
              </p:cNvPr>
              <p:cNvCxnSpPr>
                <a:stCxn id="117" idx="0"/>
              </p:cNvCxnSpPr>
              <p:nvPr/>
            </p:nvCxnSpPr>
            <p:spPr>
              <a:xfrm flipV="1">
                <a:off x="2286000" y="2057400"/>
                <a:ext cx="213360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E21A0E5-C3C0-4248-9B7D-D84A1518B6A3}"/>
                  </a:ext>
                </a:extLst>
              </p:cNvPr>
              <p:cNvCxnSpPr>
                <a:stCxn id="117" idx="0"/>
              </p:cNvCxnSpPr>
              <p:nvPr/>
            </p:nvCxnSpPr>
            <p:spPr>
              <a:xfrm flipV="1">
                <a:off x="2286000" y="2057400"/>
                <a:ext cx="320040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2AF0BC5-95B1-AC4A-80D6-D2DC9D76D935}"/>
                  </a:ext>
                </a:extLst>
              </p:cNvPr>
              <p:cNvCxnSpPr>
                <a:stCxn id="117" idx="0"/>
              </p:cNvCxnSpPr>
              <p:nvPr/>
            </p:nvCxnSpPr>
            <p:spPr>
              <a:xfrm flipV="1">
                <a:off x="2286000" y="2057400"/>
                <a:ext cx="426720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DF0AA5C-B807-0F4A-BE61-092342EC8361}"/>
                  </a:ext>
                </a:extLst>
              </p:cNvPr>
              <p:cNvCxnSpPr>
                <a:stCxn id="115" idx="0"/>
              </p:cNvCxnSpPr>
              <p:nvPr/>
            </p:nvCxnSpPr>
            <p:spPr>
              <a:xfrm flipH="1" flipV="1">
                <a:off x="2286000" y="2057400"/>
                <a:ext cx="106680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44BA953-7A3D-104D-BC16-DF3285E22A3F}"/>
                  </a:ext>
                </a:extLst>
              </p:cNvPr>
              <p:cNvCxnSpPr>
                <a:stCxn id="115" idx="0"/>
              </p:cNvCxnSpPr>
              <p:nvPr/>
            </p:nvCxnSpPr>
            <p:spPr>
              <a:xfrm flipV="1">
                <a:off x="3352800" y="2057400"/>
                <a:ext cx="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6E8B5AD-5B7B-CA43-A508-72F900442266}"/>
                  </a:ext>
                </a:extLst>
              </p:cNvPr>
              <p:cNvCxnSpPr>
                <a:stCxn id="115" idx="0"/>
              </p:cNvCxnSpPr>
              <p:nvPr/>
            </p:nvCxnSpPr>
            <p:spPr>
              <a:xfrm flipV="1">
                <a:off x="3352800" y="2057400"/>
                <a:ext cx="1066800" cy="1295400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9C0E1CE-4208-1646-8DAA-4670C1AA3C16}"/>
                  </a:ext>
                </a:extLst>
              </p:cNvPr>
              <p:cNvCxnSpPr>
                <a:stCxn id="115" idx="0"/>
              </p:cNvCxnSpPr>
              <p:nvPr/>
            </p:nvCxnSpPr>
            <p:spPr>
              <a:xfrm flipV="1">
                <a:off x="3352800" y="2057400"/>
                <a:ext cx="213360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DF8F50B-5959-434D-8337-226D7AE2A65C}"/>
                  </a:ext>
                </a:extLst>
              </p:cNvPr>
              <p:cNvCxnSpPr>
                <a:stCxn id="115" idx="0"/>
              </p:cNvCxnSpPr>
              <p:nvPr/>
            </p:nvCxnSpPr>
            <p:spPr>
              <a:xfrm flipV="1">
                <a:off x="3352800" y="2057400"/>
                <a:ext cx="320040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9A6E3C5-4802-2A48-B887-982245BA517F}"/>
                  </a:ext>
                </a:extLst>
              </p:cNvPr>
              <p:cNvCxnSpPr>
                <a:stCxn id="113" idx="0"/>
              </p:cNvCxnSpPr>
              <p:nvPr/>
            </p:nvCxnSpPr>
            <p:spPr>
              <a:xfrm flipH="1" flipV="1">
                <a:off x="2286000" y="2057400"/>
                <a:ext cx="213360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F963B41-09CF-5C4C-8E7C-BC4A448090AD}"/>
                  </a:ext>
                </a:extLst>
              </p:cNvPr>
              <p:cNvCxnSpPr>
                <a:endCxn id="113" idx="0"/>
              </p:cNvCxnSpPr>
              <p:nvPr/>
            </p:nvCxnSpPr>
            <p:spPr>
              <a:xfrm>
                <a:off x="3352800" y="2057400"/>
                <a:ext cx="106680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DCFC618-30BE-3040-A976-9995FA0C755C}"/>
                  </a:ext>
                </a:extLst>
              </p:cNvPr>
              <p:cNvCxnSpPr>
                <a:endCxn id="113" idx="0"/>
              </p:cNvCxnSpPr>
              <p:nvPr/>
            </p:nvCxnSpPr>
            <p:spPr>
              <a:xfrm>
                <a:off x="4419600" y="2057400"/>
                <a:ext cx="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E5DA9D4-1A0D-154E-961F-5CBDCB705E82}"/>
                  </a:ext>
                </a:extLst>
              </p:cNvPr>
              <p:cNvCxnSpPr>
                <a:stCxn id="113" idx="0"/>
              </p:cNvCxnSpPr>
              <p:nvPr/>
            </p:nvCxnSpPr>
            <p:spPr>
              <a:xfrm flipV="1">
                <a:off x="4419600" y="2057400"/>
                <a:ext cx="106680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43A11DD-5D2B-ED4A-9A19-CF15CDD237E6}"/>
                  </a:ext>
                </a:extLst>
              </p:cNvPr>
              <p:cNvCxnSpPr>
                <a:stCxn id="113" idx="0"/>
              </p:cNvCxnSpPr>
              <p:nvPr/>
            </p:nvCxnSpPr>
            <p:spPr>
              <a:xfrm flipV="1">
                <a:off x="4419600" y="2057400"/>
                <a:ext cx="213360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704E8C0D-F138-8145-9582-7A0410203B22}"/>
                  </a:ext>
                </a:extLst>
              </p:cNvPr>
              <p:cNvCxnSpPr>
                <a:endCxn id="111" idx="0"/>
              </p:cNvCxnSpPr>
              <p:nvPr/>
            </p:nvCxnSpPr>
            <p:spPr>
              <a:xfrm>
                <a:off x="2286000" y="2057400"/>
                <a:ext cx="320040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6E82CCE7-8DED-1844-A2DA-984EC6364B30}"/>
                  </a:ext>
                </a:extLst>
              </p:cNvPr>
              <p:cNvCxnSpPr>
                <a:endCxn id="111" idx="0"/>
              </p:cNvCxnSpPr>
              <p:nvPr/>
            </p:nvCxnSpPr>
            <p:spPr>
              <a:xfrm>
                <a:off x="3352800" y="2057400"/>
                <a:ext cx="213360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366D00F0-B98A-9247-B9EC-28C974C7E136}"/>
                  </a:ext>
                </a:extLst>
              </p:cNvPr>
              <p:cNvCxnSpPr>
                <a:endCxn id="111" idx="0"/>
              </p:cNvCxnSpPr>
              <p:nvPr/>
            </p:nvCxnSpPr>
            <p:spPr>
              <a:xfrm>
                <a:off x="4419600" y="2057400"/>
                <a:ext cx="106680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49E9E865-D76E-3C47-B651-C8740B6D7159}"/>
                  </a:ext>
                </a:extLst>
              </p:cNvPr>
              <p:cNvCxnSpPr>
                <a:endCxn id="111" idx="0"/>
              </p:cNvCxnSpPr>
              <p:nvPr/>
            </p:nvCxnSpPr>
            <p:spPr>
              <a:xfrm>
                <a:off x="5486400" y="2057400"/>
                <a:ext cx="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B5DB3C8-91CF-3C4B-9B20-EBAB9064C84D}"/>
                  </a:ext>
                </a:extLst>
              </p:cNvPr>
              <p:cNvCxnSpPr>
                <a:stCxn id="111" idx="0"/>
              </p:cNvCxnSpPr>
              <p:nvPr/>
            </p:nvCxnSpPr>
            <p:spPr>
              <a:xfrm flipV="1">
                <a:off x="5486400" y="2057400"/>
                <a:ext cx="106680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F47835E-B0E5-D941-8D21-A3106A877646}"/>
                  </a:ext>
                </a:extLst>
              </p:cNvPr>
              <p:cNvCxnSpPr>
                <a:cxnSpLocks/>
                <a:endCxn id="119" idx="0"/>
              </p:cNvCxnSpPr>
              <p:nvPr/>
            </p:nvCxnSpPr>
            <p:spPr>
              <a:xfrm>
                <a:off x="2286000" y="2057400"/>
                <a:ext cx="426720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89B7EB3-260F-EB40-BFA1-69F06C2F4146}"/>
                  </a:ext>
                </a:extLst>
              </p:cNvPr>
              <p:cNvCxnSpPr>
                <a:endCxn id="119" idx="0"/>
              </p:cNvCxnSpPr>
              <p:nvPr/>
            </p:nvCxnSpPr>
            <p:spPr>
              <a:xfrm>
                <a:off x="3352800" y="2057400"/>
                <a:ext cx="320040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D9791CFF-A3A2-5340-994E-6CB53A8D6371}"/>
                  </a:ext>
                </a:extLst>
              </p:cNvPr>
              <p:cNvCxnSpPr>
                <a:endCxn id="119" idx="0"/>
              </p:cNvCxnSpPr>
              <p:nvPr/>
            </p:nvCxnSpPr>
            <p:spPr>
              <a:xfrm>
                <a:off x="4419600" y="2057400"/>
                <a:ext cx="213360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5CCDF8D-01AD-F84C-8EFD-976ABD90E2BB}"/>
                  </a:ext>
                </a:extLst>
              </p:cNvPr>
              <p:cNvCxnSpPr>
                <a:endCxn id="119" idx="0"/>
              </p:cNvCxnSpPr>
              <p:nvPr/>
            </p:nvCxnSpPr>
            <p:spPr>
              <a:xfrm>
                <a:off x="5486400" y="2057400"/>
                <a:ext cx="106680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E9B45E1-B66A-534D-B034-904AF0F8CEF5}"/>
                  </a:ext>
                </a:extLst>
              </p:cNvPr>
              <p:cNvCxnSpPr>
                <a:endCxn id="119" idx="0"/>
              </p:cNvCxnSpPr>
              <p:nvPr/>
            </p:nvCxnSpPr>
            <p:spPr>
              <a:xfrm>
                <a:off x="6553200" y="2057400"/>
                <a:ext cx="0" cy="1295400"/>
              </a:xfrm>
              <a:prstGeom prst="line">
                <a:avLst/>
              </a:prstGeom>
              <a:ln>
                <a:solidFill>
                  <a:schemeClr val="tx1">
                    <a:alpha val="29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7735F3B-65EB-D94E-82FC-610F476EB732}"/>
                </a:ext>
              </a:extLst>
            </p:cNvPr>
            <p:cNvSpPr/>
            <p:nvPr/>
          </p:nvSpPr>
          <p:spPr>
            <a:xfrm>
              <a:off x="5871232" y="3737129"/>
              <a:ext cx="721963" cy="782118"/>
            </a:xfrm>
            <a:prstGeom prst="ellipse">
              <a:avLst/>
            </a:prstGeom>
            <a:noFill/>
            <a:ln w="38100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64CBB94-16B9-6145-802B-B473BAF27CF6}"/>
                </a:ext>
              </a:extLst>
            </p:cNvPr>
            <p:cNvSpPr/>
            <p:nvPr/>
          </p:nvSpPr>
          <p:spPr>
            <a:xfrm>
              <a:off x="8023485" y="3735988"/>
              <a:ext cx="721963" cy="782118"/>
            </a:xfrm>
            <a:prstGeom prst="ellipse">
              <a:avLst/>
            </a:prstGeom>
            <a:noFill/>
            <a:ln w="38100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7895317-9064-4D42-8B0F-57BD45DB2E37}"/>
                </a:ext>
              </a:extLst>
            </p:cNvPr>
            <p:cNvSpPr/>
            <p:nvPr/>
          </p:nvSpPr>
          <p:spPr>
            <a:xfrm>
              <a:off x="9058281" y="3730901"/>
              <a:ext cx="721963" cy="782118"/>
            </a:xfrm>
            <a:prstGeom prst="ellipse">
              <a:avLst/>
            </a:prstGeom>
            <a:noFill/>
            <a:ln w="38100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2430AAD-BDC5-4F4B-898B-D78CABEFF875}"/>
                </a:ext>
              </a:extLst>
            </p:cNvPr>
            <p:cNvSpPr/>
            <p:nvPr/>
          </p:nvSpPr>
          <p:spPr>
            <a:xfrm>
              <a:off x="6967949" y="3721820"/>
              <a:ext cx="721963" cy="78211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90F7EBB-7380-A443-8A82-9B6AD5F8582D}"/>
                </a:ext>
              </a:extLst>
            </p:cNvPr>
            <p:cNvSpPr/>
            <p:nvPr/>
          </p:nvSpPr>
          <p:spPr>
            <a:xfrm>
              <a:off x="4846876" y="3721820"/>
              <a:ext cx="721963" cy="782118"/>
            </a:xfrm>
            <a:prstGeom prst="ellipse">
              <a:avLst/>
            </a:prstGeom>
            <a:noFill/>
            <a:ln w="38100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5ED2C54-6675-D24A-88F3-861C6BE07FB5}"/>
                </a:ext>
              </a:extLst>
            </p:cNvPr>
            <p:cNvSpPr/>
            <p:nvPr/>
          </p:nvSpPr>
          <p:spPr>
            <a:xfrm>
              <a:off x="4783577" y="1661091"/>
              <a:ext cx="721963" cy="78211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F484B05-55C4-BB48-9181-AD73EB2F05F9}"/>
                </a:ext>
              </a:extLst>
            </p:cNvPr>
            <p:cNvSpPr/>
            <p:nvPr/>
          </p:nvSpPr>
          <p:spPr>
            <a:xfrm>
              <a:off x="5840843" y="1660024"/>
              <a:ext cx="721963" cy="78211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C4DA491-C1A5-E042-A7E2-2F130B6047C8}"/>
                </a:ext>
              </a:extLst>
            </p:cNvPr>
            <p:cNvSpPr/>
            <p:nvPr/>
          </p:nvSpPr>
          <p:spPr>
            <a:xfrm>
              <a:off x="6907642" y="1676203"/>
              <a:ext cx="721963" cy="78211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23AD0A6-1348-9B4F-A06D-AD96B0A79274}"/>
                </a:ext>
              </a:extLst>
            </p:cNvPr>
            <p:cNvSpPr/>
            <p:nvPr/>
          </p:nvSpPr>
          <p:spPr>
            <a:xfrm>
              <a:off x="8009070" y="1670914"/>
              <a:ext cx="721963" cy="78211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F824733-D611-FE40-93CE-D3D119AD695E}"/>
                </a:ext>
              </a:extLst>
            </p:cNvPr>
            <p:cNvSpPr/>
            <p:nvPr/>
          </p:nvSpPr>
          <p:spPr>
            <a:xfrm>
              <a:off x="9063316" y="1660024"/>
              <a:ext cx="721963" cy="78211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0000"/>
                </a:highlight>
              </a:endParaRPr>
            </a:p>
          </p:txBody>
        </p:sp>
      </p:grpSp>
      <p:sp>
        <p:nvSpPr>
          <p:cNvPr id="74" name="TextBox 115">
            <a:extLst>
              <a:ext uri="{FF2B5EF4-FFF2-40B4-BE49-F238E27FC236}">
                <a16:creationId xmlns:a16="http://schemas.microsoft.com/office/drawing/2014/main" id="{D6F47FAE-5787-FA46-8545-6BE14127B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0864" y="3697797"/>
            <a:ext cx="9989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 dirty="0"/>
              <a:t>Hidden</a:t>
            </a:r>
          </a:p>
          <a:p>
            <a:pPr algn="ctr" eaLnBrk="1" hangingPunct="1"/>
            <a:r>
              <a:rPr lang="en-US" altLang="en-US" sz="2000" dirty="0"/>
              <a:t>Units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4067DC4-CFDC-C74C-8B7D-A54AE1DB8DC5}"/>
              </a:ext>
            </a:extLst>
          </p:cNvPr>
          <p:cNvSpPr/>
          <p:nvPr/>
        </p:nvSpPr>
        <p:spPr>
          <a:xfrm>
            <a:off x="509225" y="3590061"/>
            <a:ext cx="253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C445B21-C1BB-9D41-92D0-D8C2EB97C5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7470" y="1113692"/>
                <a:ext cx="4548290" cy="5168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 sz="2000" dirty="0"/>
                  <a:t>For a hidden node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/>
                  <a:t>we need to redefine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en-US" sz="2000" dirty="0"/>
                  <a:t>. Instead of comparing the output of the node to a known target output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2000" dirty="0"/>
                  <a:t>, we look at its contribution to the output of the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/>
                  <a:t> nodes it is connected to at the next layer.</a:t>
                </a:r>
              </a:p>
              <a:p>
                <a:pPr eaLnBrk="1" hangingPunct="1"/>
                <a:endParaRPr lang="en-US" altLang="en-US" sz="2000" dirty="0"/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eaLnBrk="1" hangingPunct="1"/>
                <a:endParaRPr lang="en-US" sz="2000" dirty="0"/>
              </a:p>
              <a:p>
                <a:pPr eaLnBrk="1" hangingPunct="1"/>
                <a:endParaRPr lang="en-US" sz="2000" dirty="0"/>
              </a:p>
              <a:p>
                <a:pPr eaLnBrk="1" hangingPunct="1"/>
                <a:r>
                  <a:rPr lang="en-US" sz="2000" dirty="0"/>
                  <a:t>…and we then do: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  <a:p>
                <a:pPr eaLnBrk="1" hangingPunct="1"/>
                <a:endParaRPr lang="en-US" sz="2000" dirty="0"/>
              </a:p>
              <a:p>
                <a:pPr eaLnBrk="1" hangingPunct="1"/>
                <a:r>
                  <a:rPr lang="en-US" altLang="en-US" sz="2000" dirty="0"/>
                  <a:t>We can do this repeatedly for multiple</a:t>
                </a:r>
              </a:p>
              <a:p>
                <a:pPr eaLnBrk="1" hangingPunct="1"/>
                <a:r>
                  <a:rPr lang="en-US" altLang="en-US" sz="2000" dirty="0"/>
                  <a:t>hidden layers.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C445B21-C1BB-9D41-92D0-D8C2EB97C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7470" y="1113692"/>
                <a:ext cx="4548290" cy="5168210"/>
              </a:xfrm>
              <a:prstGeom prst="rect">
                <a:avLst/>
              </a:prstGeom>
              <a:blipFill>
                <a:blip r:embed="rId3"/>
                <a:stretch>
                  <a:fillRect l="-5850" t="-735" b="-12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410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048001"/>
            <a:ext cx="7772400" cy="136207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Some stuff I should mention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30E23-1A5A-894B-A4D5-8A8945BEC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70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0FF3-488F-474C-B749-D9C5EFF2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+ SSE are not your only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5BF5F-D578-5C47-9D09-BE2517FB3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an activation function</a:t>
            </a:r>
          </a:p>
          <a:p>
            <a:endParaRPr lang="en-US" dirty="0"/>
          </a:p>
          <a:p>
            <a:r>
              <a:rPr lang="en-US" dirty="0"/>
              <a:t>Pick a loss function</a:t>
            </a:r>
          </a:p>
          <a:p>
            <a:endParaRPr lang="en-US" dirty="0"/>
          </a:p>
          <a:p>
            <a:r>
              <a:rPr lang="en-US" dirty="0"/>
              <a:t>Make sure they’re both differentiable (or sub-differentiable)</a:t>
            </a:r>
          </a:p>
          <a:p>
            <a:endParaRPr lang="en-US" dirty="0"/>
          </a:p>
          <a:p>
            <a:r>
              <a:rPr lang="en-US" dirty="0"/>
              <a:t>You can now do backpropagation of error</a:t>
            </a:r>
          </a:p>
        </p:txBody>
      </p:sp>
    </p:spTree>
    <p:extLst>
      <p:ext uri="{BB962C8B-B14F-4D97-AF65-F5344CB8AC3E}">
        <p14:creationId xmlns:p14="http://schemas.microsoft.com/office/powerpoint/2010/main" val="1339172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47638" y="195266"/>
            <a:ext cx="10972800" cy="9906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 &amp; Soft Plus :</a:t>
            </a:r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7638" y="1212170"/>
            <a:ext cx="6419762" cy="4983163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sz="3600" dirty="0" err="1"/>
              <a:t>ReLU</a:t>
            </a:r>
            <a:endParaRPr lang="en-US" sz="3600" dirty="0"/>
          </a:p>
          <a:p>
            <a:pPr eaLnBrk="1" hangingPunct="1">
              <a:defRPr/>
            </a:pPr>
            <a:endParaRPr lang="en-US" sz="3600" dirty="0"/>
          </a:p>
          <a:p>
            <a:pPr eaLnBrk="1" hangingPunct="1">
              <a:defRPr/>
            </a:pPr>
            <a:endParaRPr lang="en-US" sz="3600" dirty="0"/>
          </a:p>
          <a:p>
            <a:pPr eaLnBrk="1" hangingPunct="1">
              <a:defRPr/>
            </a:pPr>
            <a:endParaRPr lang="en-US" sz="3600" dirty="0"/>
          </a:p>
          <a:p>
            <a:pPr eaLnBrk="1" hangingPunct="1">
              <a:defRPr/>
            </a:pPr>
            <a:r>
              <a:rPr lang="en-US" sz="3600" dirty="0"/>
              <a:t>Soft Plus</a:t>
            </a:r>
          </a:p>
          <a:p>
            <a:pPr eaLnBrk="1" hangingPunct="1">
              <a:defRPr/>
            </a:pPr>
            <a:endParaRPr lang="en-US" sz="3600" dirty="0"/>
          </a:p>
          <a:p>
            <a:pPr eaLnBrk="1" hangingPunct="1">
              <a:defRPr/>
            </a:pPr>
            <a:r>
              <a:rPr lang="en-US" sz="3600" dirty="0"/>
              <a:t>Both can be combined in layers to make non-linear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54906" y="1759846"/>
                <a:ext cx="450858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charset="0"/>
                        </a:rPr>
                        <m:t>max</m:t>
                      </m:r>
                      <m:r>
                        <a:rPr lang="en-US" sz="3600" b="0" i="1" smtClean="0">
                          <a:latin typeface="Cambria Math" charset="0"/>
                        </a:rPr>
                        <m:t>⁡(0,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1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sz="36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3600" b="1">
                          <a:latin typeface="Cambria Math" charset="0"/>
                        </a:rPr>
                        <m:t>𝐱</m:t>
                      </m:r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906" y="1759846"/>
                <a:ext cx="4508589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ine 10"/>
          <p:cNvSpPr>
            <a:spLocks noChangeShapeType="1"/>
          </p:cNvSpPr>
          <p:nvPr/>
        </p:nvSpPr>
        <p:spPr bwMode="auto">
          <a:xfrm flipV="1">
            <a:off x="8920186" y="1408042"/>
            <a:ext cx="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23" name="Line 11"/>
          <p:cNvSpPr>
            <a:spLocks noChangeShapeType="1"/>
          </p:cNvSpPr>
          <p:nvPr/>
        </p:nvSpPr>
        <p:spPr bwMode="auto">
          <a:xfrm>
            <a:off x="8920186" y="2627242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24" name="Line 12"/>
          <p:cNvSpPr>
            <a:spLocks noChangeShapeType="1"/>
          </p:cNvSpPr>
          <p:nvPr/>
        </p:nvSpPr>
        <p:spPr bwMode="auto">
          <a:xfrm flipV="1">
            <a:off x="8907271" y="1814592"/>
            <a:ext cx="1042641" cy="81264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25" name="Line 12"/>
          <p:cNvSpPr>
            <a:spLocks noChangeShapeType="1"/>
          </p:cNvSpPr>
          <p:nvPr/>
        </p:nvSpPr>
        <p:spPr bwMode="auto">
          <a:xfrm flipV="1">
            <a:off x="7888640" y="2627241"/>
            <a:ext cx="103154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08784" y="4205995"/>
                <a:ext cx="4508589" cy="6472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charset="0"/>
                        </a:rPr>
                        <m:t>ln</m:t>
                      </m:r>
                      <m:r>
                        <a:rPr lang="en-US" sz="3600" b="0" i="1" smtClean="0">
                          <a:latin typeface="Cambria Math" charset="0"/>
                        </a:rPr>
                        <m:t>⁡(1+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600" b="1">
                              <a:latin typeface="Cambria Math" charset="0"/>
                            </a:rPr>
                            <m:t>𝐱</m:t>
                          </m:r>
                        </m:sup>
                      </m:sSup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784" y="4205995"/>
                <a:ext cx="4508589" cy="6472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ine 10"/>
          <p:cNvSpPr>
            <a:spLocks noChangeShapeType="1"/>
          </p:cNvSpPr>
          <p:nvPr/>
        </p:nvSpPr>
        <p:spPr bwMode="auto">
          <a:xfrm flipV="1">
            <a:off x="8920186" y="3451235"/>
            <a:ext cx="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>
            <a:off x="8920186" y="4670435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 flipV="1">
            <a:off x="7888640" y="4670434"/>
            <a:ext cx="1031545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V="1">
            <a:off x="8920185" y="3846440"/>
            <a:ext cx="1029727" cy="823992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7997125" y="3859078"/>
            <a:ext cx="1937289" cy="805912"/>
          </a:xfrm>
          <a:custGeom>
            <a:avLst/>
            <a:gdLst>
              <a:gd name="connsiteX0" fmla="*/ 1937289 w 1937289"/>
              <a:gd name="connsiteY0" fmla="*/ 0 h 805912"/>
              <a:gd name="connsiteX1" fmla="*/ 929899 w 1937289"/>
              <a:gd name="connsiteY1" fmla="*/ 666427 h 805912"/>
              <a:gd name="connsiteX2" fmla="*/ 0 w 1937289"/>
              <a:gd name="connsiteY2" fmla="*/ 805912 h 80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7289" h="805912">
                <a:moveTo>
                  <a:pt x="1937289" y="0"/>
                </a:moveTo>
                <a:cubicBezTo>
                  <a:pt x="1595034" y="266054"/>
                  <a:pt x="1252780" y="532108"/>
                  <a:pt x="929899" y="666427"/>
                </a:cubicBezTo>
                <a:cubicBezTo>
                  <a:pt x="607018" y="800746"/>
                  <a:pt x="0" y="805912"/>
                  <a:pt x="0" y="805912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41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B3B1-A442-B744-814E-030CF3D3B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“One Hot”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AD743-7FF0-9D4B-9DE0-E5321315D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23873"/>
          </a:xfrm>
        </p:spPr>
        <p:txBody>
          <a:bodyPr>
            <a:normAutofit/>
          </a:bodyPr>
          <a:lstStyle/>
          <a:p>
            <a:r>
              <a:rPr lang="en-US" dirty="0"/>
              <a:t>A vector of values where a single element is 1 and all the rest are 0</a:t>
            </a:r>
          </a:p>
          <a:p>
            <a:r>
              <a:rPr lang="en-US" dirty="0"/>
              <a:t>Common way to encode the true label, y,  in a multi-class labeling problem</a:t>
            </a:r>
          </a:p>
          <a:p>
            <a:r>
              <a:rPr lang="en-US" dirty="0"/>
              <a:t>Can be interpreted as a probability distribution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77928-4C40-194D-9C63-A3445BD31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402" y="4231067"/>
            <a:ext cx="1475826" cy="14859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C594DD7-4521-154B-8CB5-790983A90D72}"/>
              </a:ext>
            </a:extLst>
          </p:cNvPr>
          <p:cNvGrpSpPr/>
          <p:nvPr/>
        </p:nvGrpSpPr>
        <p:grpSpPr>
          <a:xfrm>
            <a:off x="7272930" y="4277933"/>
            <a:ext cx="1685540" cy="1439034"/>
            <a:chOff x="6096000" y="4458183"/>
            <a:chExt cx="1392168" cy="13921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7806C9-B223-404C-BF8F-B76928D8B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4458183"/>
              <a:ext cx="1392168" cy="13921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261291-332F-834E-9A67-C9CDCBCBB857}"/>
                </a:ext>
              </a:extLst>
            </p:cNvPr>
            <p:cNvSpPr/>
            <p:nvPr/>
          </p:nvSpPr>
          <p:spPr>
            <a:xfrm>
              <a:off x="6096000" y="4458183"/>
              <a:ext cx="1285461" cy="13921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F7D8BDE-0082-B349-B321-40F519D0B375}"/>
              </a:ext>
            </a:extLst>
          </p:cNvPr>
          <p:cNvSpPr txBox="1"/>
          <p:nvPr/>
        </p:nvSpPr>
        <p:spPr>
          <a:xfrm>
            <a:off x="2543363" y="5769342"/>
            <a:ext cx="2791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 = 0 0 1 0 0 0 0 0 0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49CADA-6E5E-B64F-B9A0-18EB24D4B60C}"/>
              </a:ext>
            </a:extLst>
          </p:cNvPr>
          <p:cNvSpPr txBox="1"/>
          <p:nvPr/>
        </p:nvSpPr>
        <p:spPr>
          <a:xfrm>
            <a:off x="6720125" y="5754924"/>
            <a:ext cx="2791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 = 0 0 0 0 0 1 0 0 0 0</a:t>
            </a:r>
          </a:p>
        </p:txBody>
      </p:sp>
    </p:spTree>
    <p:extLst>
      <p:ext uri="{BB962C8B-B14F-4D97-AF65-F5344CB8AC3E}">
        <p14:creationId xmlns:p14="http://schemas.microsoft.com/office/powerpoint/2010/main" val="82092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F422-6D02-D94E-B0E0-F5065781A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Slope vs gradient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105D45-DA54-0648-92E4-B9D525BEF1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92541" y="1935353"/>
                <a:ext cx="5181600" cy="4351338"/>
              </a:xfrm>
            </p:spPr>
            <p:txBody>
              <a:bodyPr/>
              <a:lstStyle/>
              <a:p>
                <a:r>
                  <a:rPr lang="en-US" dirty="0"/>
                  <a:t>Slope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scalar describing a line perpendicular to the tangent of the function at that point 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105D45-DA54-0648-92E4-B9D525BEF1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92541" y="1935353"/>
                <a:ext cx="5181600" cy="4351338"/>
              </a:xfrm>
              <a:blipFill>
                <a:blip r:embed="rId2"/>
                <a:stretch>
                  <a:fillRect l="-2200" t="-2332" r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473E36-24C7-D746-B3FE-A8A0EB5F32B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96000" y="1935353"/>
                <a:ext cx="5503459" cy="4351338"/>
              </a:xfrm>
            </p:spPr>
            <p:txBody>
              <a:bodyPr/>
              <a:lstStyle/>
              <a:p>
                <a:r>
                  <a:rPr lang="en-US" dirty="0"/>
                  <a:t>Gradient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vector describing a hyperplane perpendicular to the tangent at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473E36-24C7-D746-B3FE-A8A0EB5F32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96000" y="1935353"/>
                <a:ext cx="5503459" cy="4351338"/>
              </a:xfrm>
              <a:blipFill>
                <a:blip r:embed="rId3"/>
                <a:stretch>
                  <a:fillRect l="-2074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8951DD88-A628-CD42-B6D8-7473A0911763}"/>
              </a:ext>
            </a:extLst>
          </p:cNvPr>
          <p:cNvSpPr/>
          <p:nvPr/>
        </p:nvSpPr>
        <p:spPr>
          <a:xfrm>
            <a:off x="1847035" y="3943429"/>
            <a:ext cx="2132124" cy="2187868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64DF1C-BF1A-6C48-BE6D-89E6735779C6}"/>
              </a:ext>
            </a:extLst>
          </p:cNvPr>
          <p:cNvCxnSpPr>
            <a:cxnSpLocks/>
          </p:cNvCxnSpPr>
          <p:nvPr/>
        </p:nvCxnSpPr>
        <p:spPr>
          <a:xfrm flipV="1">
            <a:off x="1091821" y="3429000"/>
            <a:ext cx="2560355" cy="129293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ADCAA46C-D9F7-CC41-B8E7-055516BE1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4939" y="3943429"/>
            <a:ext cx="2187868" cy="218786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4B997B44-7D68-2846-B586-A21608E2BE03}"/>
              </a:ext>
            </a:extLst>
          </p:cNvPr>
          <p:cNvSpPr/>
          <p:nvPr/>
        </p:nvSpPr>
        <p:spPr>
          <a:xfrm rot="20217339">
            <a:off x="6731859" y="3897872"/>
            <a:ext cx="2347662" cy="649366"/>
          </a:xfrm>
          <a:prstGeom prst="parallelogram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45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B1AE-5233-D54C-8F58-CD107BFA0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48" y="205408"/>
            <a:ext cx="10972800" cy="990600"/>
          </a:xfrm>
        </p:spPr>
        <p:txBody>
          <a:bodyPr/>
          <a:lstStyle/>
          <a:p>
            <a:r>
              <a:rPr lang="en-US" altLang="en-US" dirty="0"/>
              <a:t>Probability distribution </a:t>
            </a:r>
            <a:endParaRPr lang="en-US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80BECF8D-41A7-5640-B8C9-4B50853697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0540" y="1196008"/>
          <a:ext cx="9163877" cy="517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3" imgW="82804000" imgH="46812200" progId="Equation.3">
                  <p:embed/>
                </p:oleObj>
              </mc:Choice>
              <mc:Fallback>
                <p:oleObj name="Equation" r:id="rId3" imgW="82804000" imgH="46812200" progId="Equation.3">
                  <p:embed/>
                  <p:pic>
                    <p:nvPicPr>
                      <p:cNvPr id="6" name="Content Placeholder 4">
                        <a:extLst>
                          <a:ext uri="{FF2B5EF4-FFF2-40B4-BE49-F238E27FC236}">
                            <a16:creationId xmlns:a16="http://schemas.microsoft.com/office/drawing/2014/main" id="{80BECF8D-41A7-5640-B8C9-4B50853697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540" y="1196008"/>
                        <a:ext cx="9163877" cy="517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6699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C9E7-6B31-C44A-8103-D3A66162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Max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2AC71F-B869-7543-AA74-1923DABEC6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Turns an N-dimensional vector of real numbers into a probability distribution, even if the numbers are both pos</a:t>
                </a:r>
              </a:p>
              <a:p>
                <a:r>
                  <a:rPr lang="en-US" dirty="0"/>
                  <a:t>For a deep net,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 is the output of the </a:t>
                </a:r>
                <a:r>
                  <a:rPr lang="en-US" dirty="0" err="1"/>
                  <a:t>ith</a:t>
                </a:r>
                <a:r>
                  <a:rPr lang="en-US" dirty="0"/>
                  <a:t> node in the output layer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48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                     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/>
                  <a:t>    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2AC71F-B869-7543-AA74-1923DABEC6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130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11574-D464-EB46-BC76-C79D0FBA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softmax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AB7B40-2A89-D04F-B46A-E91D396C13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366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Why do I need this?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/>
                  <a:t>    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Wouldn’t taking the absolute value and averaging do just as well?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is a multivariate extension of the sigmoid (logistic) function</a:t>
                </a:r>
              </a:p>
              <a:p>
                <a:endParaRPr lang="en-US" dirty="0"/>
              </a:p>
              <a:p>
                <a:r>
                  <a:rPr lang="en-US" dirty="0"/>
                  <a:t>When combined with cross entropy loss function, the resulting derivative is a very nice one.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AB7B40-2A89-D04F-B46A-E91D396C13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3664"/>
                <a:ext cx="10515600" cy="5032375"/>
              </a:xfrm>
              <a:blipFill>
                <a:blip r:embed="rId2"/>
                <a:stretch>
                  <a:fillRect l="-1086" t="-3275" r="-1327" b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367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7CA3-AA98-F94A-9749-250C8F383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07171F-1DC5-704E-A8EE-6E4A5B0D1B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1159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Entropy is the measure of the skewedness of a distribution</a:t>
                </a:r>
              </a:p>
              <a:p>
                <a:r>
                  <a:rPr lang="en-US" dirty="0"/>
                  <a:t>The higher the entropy, the harder it is to guess the value a random variable will take when we draw from the distribution.</a:t>
                </a:r>
              </a:p>
              <a:p>
                <a:r>
                  <a:rPr lang="en-US" dirty="0"/>
                  <a:t>Here,  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4000" i="1"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4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4000">
                              <a:latin typeface="Cambria Math" charset="0"/>
                            </a:rPr>
                            <m:t>log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07171F-1DC5-704E-A8EE-6E4A5B0D1B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11590"/>
              </a:xfrm>
              <a:blipFill>
                <a:blip r:embed="rId2"/>
                <a:stretch>
                  <a:fillRect l="-1086" t="-2062" b="-42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332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35578-2D80-314A-B38C-B1BEDE2D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0C2F6-0144-5C48-BA8D-4D125E012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7338"/>
            <a:ext cx="12043914" cy="460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30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7CA3-AA98-F94A-9749-250C8F383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07171F-1DC5-704E-A8EE-6E4A5B0D1B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8593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Cross entropy is a measure of the similarity between distributions</a:t>
                </a:r>
              </a:p>
              <a:p>
                <a:r>
                  <a:rPr lang="en-US" dirty="0"/>
                  <a:t>It is *NOT* symmetric.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4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400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4000" i="1"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4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4000">
                              <a:latin typeface="Cambria Math" charset="0"/>
                            </a:rPr>
                            <m:t>log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07171F-1DC5-704E-A8EE-6E4A5B0D1B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85938" cy="4351338"/>
              </a:xfrm>
              <a:blipFill>
                <a:blip r:embed="rId2"/>
                <a:stretch>
                  <a:fillRect l="-1039" t="-15116" b="-39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245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5F8C-000A-0746-9710-78113650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59"/>
            <a:ext cx="10515600" cy="1325563"/>
          </a:xfrm>
        </p:spPr>
        <p:txBody>
          <a:bodyPr/>
          <a:lstStyle/>
          <a:p>
            <a:r>
              <a:rPr lang="en-US" dirty="0"/>
              <a:t>An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93525C-F304-274C-A988-84CDFB493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6222"/>
            <a:ext cx="10183356" cy="4093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AD774D-51E6-0E46-8E4C-AC9B509AAB7E}"/>
              </a:ext>
            </a:extLst>
          </p:cNvPr>
          <p:cNvSpPr txBox="1"/>
          <p:nvPr/>
        </p:nvSpPr>
        <p:spPr>
          <a:xfrm>
            <a:off x="2448732" y="1174612"/>
            <a:ext cx="2177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Distribution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902FD-B4FA-1147-A429-2B7528592D84}"/>
              </a:ext>
            </a:extLst>
          </p:cNvPr>
          <p:cNvSpPr txBox="1"/>
          <p:nvPr/>
        </p:nvSpPr>
        <p:spPr>
          <a:xfrm>
            <a:off x="7339695" y="1193670"/>
            <a:ext cx="2234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Distribution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797569A-CDEB-3A4F-9193-ACB0C6FE0C42}"/>
                  </a:ext>
                </a:extLst>
              </p:cNvPr>
              <p:cNvSpPr/>
              <p:nvPr/>
            </p:nvSpPr>
            <p:spPr>
              <a:xfrm>
                <a:off x="3469928" y="5529960"/>
                <a:ext cx="5252143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)=1.3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797569A-CDEB-3A4F-9193-ACB0C6FE0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928" y="5529960"/>
                <a:ext cx="5252143" cy="1130822"/>
              </a:xfrm>
              <a:prstGeom prst="rect">
                <a:avLst/>
              </a:prstGeom>
              <a:blipFill>
                <a:blip r:embed="rId3"/>
                <a:stretch>
                  <a:fillRect t="-102222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552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5F8C-000A-0746-9710-78113650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59"/>
            <a:ext cx="10515600" cy="1325563"/>
          </a:xfrm>
        </p:spPr>
        <p:txBody>
          <a:bodyPr/>
          <a:lstStyle/>
          <a:p>
            <a:r>
              <a:rPr lang="en-US" dirty="0"/>
              <a:t>An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93525C-F304-274C-A988-84CDFB493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8424"/>
          <a:stretch/>
        </p:blipFill>
        <p:spPr>
          <a:xfrm>
            <a:off x="5767635" y="1514088"/>
            <a:ext cx="5252143" cy="4093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AD774D-51E6-0E46-8E4C-AC9B509AAB7E}"/>
              </a:ext>
            </a:extLst>
          </p:cNvPr>
          <p:cNvSpPr txBox="1"/>
          <p:nvPr/>
        </p:nvSpPr>
        <p:spPr>
          <a:xfrm>
            <a:off x="2448732" y="1174612"/>
            <a:ext cx="2177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Distribution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902FD-B4FA-1147-A429-2B7528592D84}"/>
              </a:ext>
            </a:extLst>
          </p:cNvPr>
          <p:cNvSpPr txBox="1"/>
          <p:nvPr/>
        </p:nvSpPr>
        <p:spPr>
          <a:xfrm>
            <a:off x="7339695" y="1193670"/>
            <a:ext cx="2234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Distribution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797569A-CDEB-3A4F-9193-ACB0C6FE0C42}"/>
                  </a:ext>
                </a:extLst>
              </p:cNvPr>
              <p:cNvSpPr/>
              <p:nvPr/>
            </p:nvSpPr>
            <p:spPr>
              <a:xfrm>
                <a:off x="3625420" y="5529960"/>
                <a:ext cx="4941161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797569A-CDEB-3A4F-9193-ACB0C6FE0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420" y="5529960"/>
                <a:ext cx="4941161" cy="1130822"/>
              </a:xfrm>
              <a:prstGeom prst="rect">
                <a:avLst/>
              </a:prstGeom>
              <a:blipFill>
                <a:blip r:embed="rId4"/>
                <a:stretch>
                  <a:fillRect t="-102222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3E4C7AC-01B0-B94F-8836-D569AE093C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49"/>
          <a:stretch/>
        </p:blipFill>
        <p:spPr>
          <a:xfrm>
            <a:off x="1453111" y="1514088"/>
            <a:ext cx="4923779" cy="409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89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b="0" dirty="0"/>
                  <a:t>Given: “true”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rgbClr val="FF0000"/>
                    </a:solidFill>
                  </a:rPr>
                  <a:t> &lt;-often a one-hot encoding</a:t>
                </a:r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and  estimated distribution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&lt;-soft max over the last layer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Define cross entropy loss between 2 distributions as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4400" b="0" i="1" smtClean="0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4400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is-IS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4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6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055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D2C6-2103-9044-B782-4C891BDD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 common approach…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B2373F-DAFC-2640-BEF0-0783CE610F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7606"/>
                <a:ext cx="10515600" cy="5158853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Define labels with a one-hot vector encoding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Make the last layer have n nodes for an n-way classification problem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Apply soft max to the last layer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Use a cross-entropy loss function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The resulting derivative of the loss function is wonderfully simple: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 </a:t>
                </a:r>
                <a:r>
                  <a:rPr lang="en-US" sz="2000" dirty="0"/>
                  <a:t>is the loss,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/>
                  <a:t>is the index to a node,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000" dirty="0"/>
                  <a:t> is the output of the last layer,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/>
                    </m:sSub>
                  </m:oMath>
                </a14:m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/>
                  <a:t>is the </a:t>
                </a:r>
                <a:r>
                  <a:rPr lang="en-US" sz="2000" dirty="0" err="1"/>
                  <a:t>softmax</a:t>
                </a:r>
                <a:r>
                  <a:rPr lang="en-US" sz="2000" dirty="0"/>
                  <a:t> probability distribution over the output layer of the network  and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en-US" sz="2000" dirty="0"/>
                  <a:t>is the one-hot-encoding label. 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B2373F-DAFC-2640-BEF0-0783CE610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7606"/>
                <a:ext cx="10515600" cy="5158853"/>
              </a:xfrm>
              <a:blipFill>
                <a:blip r:embed="rId3"/>
                <a:stretch>
                  <a:fillRect l="-1086" t="-2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71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>
          <a:xfrm>
            <a:off x="838200" y="168778"/>
            <a:ext cx="10515600" cy="1325563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What does the gradient tell us?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0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9411"/>
                <a:ext cx="10515600" cy="17283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en-US" dirty="0">
                    <a:ea typeface="ＭＳ Ｐゴシック" charset="-128"/>
                  </a:rPr>
                  <a:t>If the loss function and hypothesis function encoded by the model are differentiable* (i.e., the gradient exists)</a:t>
                </a:r>
              </a:p>
              <a:p>
                <a:r>
                  <a:rPr lang="en-US" altLang="en-US" dirty="0">
                    <a:ea typeface="ＭＳ Ｐゴシック" charset="-128"/>
                  </a:rPr>
                  <a:t>We can evaluate the gradient for some fixed value of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en-US" dirty="0">
                    <a:ea typeface="ＭＳ Ｐゴシック" charset="-128"/>
                  </a:rPr>
                  <a:t> and get the </a:t>
                </a:r>
                <a:r>
                  <a:rPr lang="en-US" altLang="en-US" i="1" dirty="0">
                    <a:ea typeface="ＭＳ Ｐゴシック" charset="-128"/>
                  </a:rPr>
                  <a:t>direction </a:t>
                </a:r>
                <a:r>
                  <a:rPr lang="en-US" altLang="en-US" dirty="0">
                    <a:ea typeface="ＭＳ Ｐゴシック" charset="-128"/>
                  </a:rPr>
                  <a:t>in which the loss </a:t>
                </a:r>
                <a:r>
                  <a:rPr lang="en-US" altLang="en-US" i="1" dirty="0">
                    <a:ea typeface="ＭＳ Ｐゴシック" charset="-128"/>
                  </a:rPr>
                  <a:t>increases</a:t>
                </a:r>
                <a:r>
                  <a:rPr lang="en-US" altLang="en-US" dirty="0">
                    <a:ea typeface="ＭＳ Ｐゴシック" charset="-128"/>
                  </a:rPr>
                  <a:t> fastest</a:t>
                </a:r>
                <a:endParaRPr lang="en-US" altLang="en-US" i="1" dirty="0">
                  <a:ea typeface="ＭＳ Ｐゴシック" charset="-128"/>
                </a:endParaRPr>
              </a:p>
              <a:p>
                <a:endParaRPr lang="en-US" altLang="en-US" dirty="0">
                  <a:ea typeface="ＭＳ Ｐゴシック" charset="-128"/>
                </a:endParaRPr>
              </a:p>
            </p:txBody>
          </p:sp>
        </mc:Choice>
        <mc:Fallback xmlns="">
          <p:sp>
            <p:nvSpPr>
              <p:cNvPr id="63490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9411"/>
                <a:ext cx="10515600" cy="1728307"/>
              </a:xfrm>
              <a:blipFill>
                <a:blip r:embed="rId3"/>
                <a:stretch>
                  <a:fillRect l="-1086" t="-8029" r="-1809" b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AEEA7CE-50FC-4B5E-B054-B27B60CD6B81}"/>
              </a:ext>
            </a:extLst>
          </p:cNvPr>
          <p:cNvSpPr txBox="1"/>
          <p:nvPr/>
        </p:nvSpPr>
        <p:spPr>
          <a:xfrm>
            <a:off x="838200" y="6092456"/>
            <a:ext cx="2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*or subdifferentiable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E436E19-8BAA-4118-B6E6-34572E0EBD8A}"/>
              </a:ext>
            </a:extLst>
          </p:cNvPr>
          <p:cNvCxnSpPr/>
          <p:nvPr/>
        </p:nvCxnSpPr>
        <p:spPr>
          <a:xfrm>
            <a:off x="4295553" y="3429003"/>
            <a:ext cx="0" cy="25890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07453E-5B9E-47E1-B4E7-D022130023C0}"/>
              </a:ext>
            </a:extLst>
          </p:cNvPr>
          <p:cNvCxnSpPr>
            <a:cxnSpLocks/>
          </p:cNvCxnSpPr>
          <p:nvPr/>
        </p:nvCxnSpPr>
        <p:spPr>
          <a:xfrm flipH="1">
            <a:off x="4295553" y="6018031"/>
            <a:ext cx="30302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2C7E3D-88AF-4C9E-A575-792B922DCEB1}"/>
              </a:ext>
            </a:extLst>
          </p:cNvPr>
          <p:cNvSpPr/>
          <p:nvPr/>
        </p:nvSpPr>
        <p:spPr>
          <a:xfrm>
            <a:off x="4316819" y="3600283"/>
            <a:ext cx="3115339" cy="1679451"/>
          </a:xfrm>
          <a:custGeom>
            <a:avLst/>
            <a:gdLst>
              <a:gd name="connsiteX0" fmla="*/ 0 w 3115339"/>
              <a:gd name="connsiteY0" fmla="*/ 1152473 h 1679451"/>
              <a:gd name="connsiteX1" fmla="*/ 637953 w 3115339"/>
              <a:gd name="connsiteY1" fmla="*/ 599580 h 1679451"/>
              <a:gd name="connsiteX2" fmla="*/ 1350334 w 3115339"/>
              <a:gd name="connsiteY2" fmla="*/ 1673469 h 1679451"/>
              <a:gd name="connsiteX3" fmla="*/ 2604976 w 3115339"/>
              <a:gd name="connsiteY3" fmla="*/ 25422 h 1679451"/>
              <a:gd name="connsiteX4" fmla="*/ 3115339 w 3115339"/>
              <a:gd name="connsiteY4" fmla="*/ 695273 h 167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5339" h="1679451">
                <a:moveTo>
                  <a:pt x="0" y="1152473"/>
                </a:moveTo>
                <a:cubicBezTo>
                  <a:pt x="206448" y="832610"/>
                  <a:pt x="412897" y="512747"/>
                  <a:pt x="637953" y="599580"/>
                </a:cubicBezTo>
                <a:cubicBezTo>
                  <a:pt x="863009" y="686413"/>
                  <a:pt x="1022497" y="1769162"/>
                  <a:pt x="1350334" y="1673469"/>
                </a:cubicBezTo>
                <a:cubicBezTo>
                  <a:pt x="1678171" y="1577776"/>
                  <a:pt x="2310809" y="188455"/>
                  <a:pt x="2604976" y="25422"/>
                </a:cubicBezTo>
                <a:cubicBezTo>
                  <a:pt x="2899144" y="-137611"/>
                  <a:pt x="3032051" y="530468"/>
                  <a:pt x="3115339" y="695273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C2EDDD-5D96-456A-8925-B25BFCA0D664}"/>
              </a:ext>
            </a:extLst>
          </p:cNvPr>
          <p:cNvSpPr/>
          <p:nvPr/>
        </p:nvSpPr>
        <p:spPr>
          <a:xfrm>
            <a:off x="6322435" y="4213335"/>
            <a:ext cx="183380" cy="1833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22664C-16EF-47B8-A2CD-CB7D34A0A151}"/>
              </a:ext>
            </a:extLst>
          </p:cNvPr>
          <p:cNvCxnSpPr>
            <a:cxnSpLocks/>
          </p:cNvCxnSpPr>
          <p:nvPr/>
        </p:nvCxnSpPr>
        <p:spPr>
          <a:xfrm flipV="1">
            <a:off x="6423650" y="3652783"/>
            <a:ext cx="403134" cy="6477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4B275779-5A94-44F4-9AA1-F5BD2EAA4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216945">
            <a:off x="5557612" y="3751730"/>
            <a:ext cx="1488735" cy="2706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81D377-9535-467C-87CB-BE48018D2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413" y="6149976"/>
            <a:ext cx="187087" cy="311812"/>
          </a:xfrm>
          <a:prstGeom prst="rect">
            <a:avLst/>
          </a:prstGeom>
        </p:spPr>
      </p:pic>
      <p:pic>
        <p:nvPicPr>
          <p:cNvPr id="24" name="Picture 23" descr="A picture containing furniture, table&#10;&#10;Description automatically generated">
            <a:extLst>
              <a:ext uri="{FF2B5EF4-FFF2-40B4-BE49-F238E27FC236}">
                <a16:creationId xmlns:a16="http://schemas.microsoft.com/office/drawing/2014/main" id="{6D5191FB-95A0-40F4-B180-8ACDD6E0E3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157948" y="4481719"/>
            <a:ext cx="1675806" cy="39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90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6A3F1-DA02-7849-8212-235B205BB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many activation &amp; 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E9EA-66DC-8E45-84E2-C19960FF4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system designer, you need to consider what activation function make sense for your problem</a:t>
            </a:r>
          </a:p>
          <a:p>
            <a:endParaRPr lang="en-US" dirty="0"/>
          </a:p>
          <a:p>
            <a:r>
              <a:rPr lang="en-US" dirty="0"/>
              <a:t>The right loss function makes the difference between a learnable problem and an unlearnable one</a:t>
            </a:r>
          </a:p>
          <a:p>
            <a:endParaRPr lang="en-US" dirty="0"/>
          </a:p>
          <a:p>
            <a:r>
              <a:rPr lang="en-US" dirty="0"/>
              <a:t>Different layers may have different activation functions</a:t>
            </a:r>
          </a:p>
          <a:p>
            <a:endParaRPr lang="en-US" dirty="0"/>
          </a:p>
          <a:p>
            <a:r>
              <a:rPr lang="en-US" dirty="0"/>
              <a:t>Multiple loss functions may be used when teaching the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03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What does the gradient tell us?</a:t>
            </a:r>
          </a:p>
        </p:txBody>
      </p:sp>
      <p:sp>
        <p:nvSpPr>
          <p:cNvPr id="63490" name="Content Placeholder 8"/>
          <p:cNvSpPr>
            <a:spLocks noGrp="1"/>
          </p:cNvSpPr>
          <p:nvPr>
            <p:ph idx="1"/>
          </p:nvPr>
        </p:nvSpPr>
        <p:spPr>
          <a:xfrm>
            <a:off x="838200" y="1529411"/>
            <a:ext cx="10515600" cy="1728307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We want to </a:t>
            </a:r>
            <a:r>
              <a:rPr lang="en-US" altLang="en-US" i="1" dirty="0">
                <a:ea typeface="ＭＳ Ｐゴシック" charset="-128"/>
              </a:rPr>
              <a:t>decrease </a:t>
            </a:r>
            <a:r>
              <a:rPr lang="en-US" altLang="en-US" dirty="0">
                <a:ea typeface="ＭＳ Ｐゴシック" charset="-128"/>
              </a:rPr>
              <a:t>our loss, so let’s go the other way instead</a:t>
            </a:r>
            <a:endParaRPr lang="en-US" altLang="en-US" i="1" dirty="0">
              <a:ea typeface="ＭＳ Ｐゴシック" charset="-128"/>
            </a:endParaRPr>
          </a:p>
          <a:p>
            <a:endParaRPr lang="en-US" altLang="en-US" dirty="0">
              <a:ea typeface="ＭＳ Ｐゴシック" charset="-128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E436E19-8BAA-4118-B6E6-34572E0EBD8A}"/>
              </a:ext>
            </a:extLst>
          </p:cNvPr>
          <p:cNvCxnSpPr>
            <a:cxnSpLocks/>
          </p:cNvCxnSpPr>
          <p:nvPr/>
        </p:nvCxnSpPr>
        <p:spPr>
          <a:xfrm>
            <a:off x="4295553" y="3429003"/>
            <a:ext cx="0" cy="25890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07453E-5B9E-47E1-B4E7-D022130023C0}"/>
              </a:ext>
            </a:extLst>
          </p:cNvPr>
          <p:cNvCxnSpPr>
            <a:cxnSpLocks/>
          </p:cNvCxnSpPr>
          <p:nvPr/>
        </p:nvCxnSpPr>
        <p:spPr>
          <a:xfrm flipH="1">
            <a:off x="4295553" y="6018031"/>
            <a:ext cx="30302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2C7E3D-88AF-4C9E-A575-792B922DCEB1}"/>
              </a:ext>
            </a:extLst>
          </p:cNvPr>
          <p:cNvSpPr/>
          <p:nvPr/>
        </p:nvSpPr>
        <p:spPr>
          <a:xfrm>
            <a:off x="4316819" y="3600283"/>
            <a:ext cx="3115339" cy="1679451"/>
          </a:xfrm>
          <a:custGeom>
            <a:avLst/>
            <a:gdLst>
              <a:gd name="connsiteX0" fmla="*/ 0 w 3115339"/>
              <a:gd name="connsiteY0" fmla="*/ 1152473 h 1679451"/>
              <a:gd name="connsiteX1" fmla="*/ 637953 w 3115339"/>
              <a:gd name="connsiteY1" fmla="*/ 599580 h 1679451"/>
              <a:gd name="connsiteX2" fmla="*/ 1350334 w 3115339"/>
              <a:gd name="connsiteY2" fmla="*/ 1673469 h 1679451"/>
              <a:gd name="connsiteX3" fmla="*/ 2604976 w 3115339"/>
              <a:gd name="connsiteY3" fmla="*/ 25422 h 1679451"/>
              <a:gd name="connsiteX4" fmla="*/ 3115339 w 3115339"/>
              <a:gd name="connsiteY4" fmla="*/ 695273 h 167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5339" h="1679451">
                <a:moveTo>
                  <a:pt x="0" y="1152473"/>
                </a:moveTo>
                <a:cubicBezTo>
                  <a:pt x="206448" y="832610"/>
                  <a:pt x="412897" y="512747"/>
                  <a:pt x="637953" y="599580"/>
                </a:cubicBezTo>
                <a:cubicBezTo>
                  <a:pt x="863009" y="686413"/>
                  <a:pt x="1022497" y="1769162"/>
                  <a:pt x="1350334" y="1673469"/>
                </a:cubicBezTo>
                <a:cubicBezTo>
                  <a:pt x="1678171" y="1577776"/>
                  <a:pt x="2310809" y="188455"/>
                  <a:pt x="2604976" y="25422"/>
                </a:cubicBezTo>
                <a:cubicBezTo>
                  <a:pt x="2899144" y="-137611"/>
                  <a:pt x="3032051" y="530468"/>
                  <a:pt x="3115339" y="695273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C2EDDD-5D96-456A-8925-B25BFCA0D664}"/>
              </a:ext>
            </a:extLst>
          </p:cNvPr>
          <p:cNvSpPr/>
          <p:nvPr/>
        </p:nvSpPr>
        <p:spPr>
          <a:xfrm>
            <a:off x="6322435" y="4213335"/>
            <a:ext cx="183380" cy="1833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22664C-16EF-47B8-A2CD-CB7D34A0A151}"/>
              </a:ext>
            </a:extLst>
          </p:cNvPr>
          <p:cNvCxnSpPr>
            <a:cxnSpLocks/>
          </p:cNvCxnSpPr>
          <p:nvPr/>
        </p:nvCxnSpPr>
        <p:spPr>
          <a:xfrm flipH="1">
            <a:off x="5974500" y="4300537"/>
            <a:ext cx="449150" cy="6667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881D377-9535-467C-87CB-BE48018D2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413" y="6149976"/>
            <a:ext cx="187087" cy="311812"/>
          </a:xfrm>
          <a:prstGeom prst="rect">
            <a:avLst/>
          </a:prstGeom>
        </p:spPr>
      </p:pic>
      <p:pic>
        <p:nvPicPr>
          <p:cNvPr id="24" name="Picture 23" descr="A picture containing furniture, table&#10;&#10;Description automatically generated">
            <a:extLst>
              <a:ext uri="{FF2B5EF4-FFF2-40B4-BE49-F238E27FC236}">
                <a16:creationId xmlns:a16="http://schemas.microsoft.com/office/drawing/2014/main" id="{6D5191FB-95A0-40F4-B180-8ACDD6E0E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157948" y="4481719"/>
            <a:ext cx="1675806" cy="391543"/>
          </a:xfrm>
          <a:prstGeom prst="rect">
            <a:avLst/>
          </a:prstGeom>
        </p:spPr>
      </p:pic>
      <p:pic>
        <p:nvPicPr>
          <p:cNvPr id="5" name="Picture 4" descr="A picture containing furniture, table&#10;&#10;Description automatically generated">
            <a:extLst>
              <a:ext uri="{FF2B5EF4-FFF2-40B4-BE49-F238E27FC236}">
                <a16:creationId xmlns:a16="http://schemas.microsoft.com/office/drawing/2014/main" id="{CF1F1236-0349-4B70-BAED-EC700D350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149539">
            <a:off x="5232250" y="4016294"/>
            <a:ext cx="1773220" cy="2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64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1181100" y="59532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charset="-128"/>
              </a:rPr>
              <a:t>Gradient Descent: Promises &amp; Caveats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747" y="1171292"/>
            <a:ext cx="10515600" cy="43513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Much faster than guessing new parameters randomly</a:t>
            </a:r>
          </a:p>
          <a:p>
            <a:pPr>
              <a:defRPr/>
            </a:pPr>
            <a:r>
              <a:rPr lang="en-US" dirty="0"/>
              <a:t>Finds the global optimum only if the objective function is convex</a:t>
            </a:r>
            <a:br>
              <a:rPr lang="en-US" dirty="0"/>
            </a:br>
            <a:endParaRPr lang="en-US" dirty="0"/>
          </a:p>
          <a:p>
            <a:pPr marL="0" indent="0">
              <a:buNone/>
              <a:defRPr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2"/>
              <p:cNvSpPr txBox="1">
                <a:spLocks noChangeArrowheads="1"/>
              </p:cNvSpPr>
              <p:nvPr/>
            </p:nvSpPr>
            <p:spPr bwMode="auto">
              <a:xfrm rot="-5400000">
                <a:off x="418401" y="3937552"/>
                <a:ext cx="2449966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 sz="2800" dirty="0"/>
                  <a:t>Loss </a:t>
                </a:r>
                <a:r>
                  <a:rPr lang="en-US" sz="2800" i="1" dirty="0"/>
                  <a:t>L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9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-5400000">
                <a:off x="418401" y="3937552"/>
                <a:ext cx="2449966" cy="523220"/>
              </a:xfrm>
              <a:prstGeom prst="rect">
                <a:avLst/>
              </a:prstGeom>
              <a:blipFill>
                <a:blip r:embed="rId3"/>
                <a:stretch>
                  <a:fillRect l="-11905" t="-3608" r="-28571" b="-51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4"/>
              <p:cNvSpPr txBox="1">
                <a:spLocks noChangeArrowheads="1"/>
              </p:cNvSpPr>
              <p:nvPr/>
            </p:nvSpPr>
            <p:spPr bwMode="auto">
              <a:xfrm>
                <a:off x="2644303" y="5951477"/>
                <a:ext cx="525425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800" dirty="0"/>
                  <a:t>: the value of some parameter</a:t>
                </a:r>
              </a:p>
            </p:txBody>
          </p:sp>
        </mc:Choice>
        <mc:Fallback xmlns="">
          <p:sp>
            <p:nvSpPr>
              <p:cNvPr id="10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44303" y="5951477"/>
                <a:ext cx="5254259" cy="523220"/>
              </a:xfrm>
              <a:prstGeom prst="rect">
                <a:avLst/>
              </a:prstGeom>
              <a:blipFill>
                <a:blip r:embed="rId4"/>
                <a:stretch>
                  <a:fillRect l="-482" t="-11905" r="-1205" b="-2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2366683" y="2630747"/>
            <a:ext cx="8122023" cy="3058476"/>
          </a:xfrm>
          <a:custGeom>
            <a:avLst/>
            <a:gdLst>
              <a:gd name="connsiteX0" fmla="*/ 0 w 5558118"/>
              <a:gd name="connsiteY0" fmla="*/ 578618 h 3058476"/>
              <a:gd name="connsiteX1" fmla="*/ 519953 w 5558118"/>
              <a:gd name="connsiteY1" fmla="*/ 58665 h 3058476"/>
              <a:gd name="connsiteX2" fmla="*/ 1290918 w 5558118"/>
              <a:gd name="connsiteY2" fmla="*/ 1797818 h 3058476"/>
              <a:gd name="connsiteX3" fmla="*/ 2079812 w 5558118"/>
              <a:gd name="connsiteY3" fmla="*/ 919277 h 3058476"/>
              <a:gd name="connsiteX4" fmla="*/ 2850777 w 5558118"/>
              <a:gd name="connsiteY4" fmla="*/ 3052877 h 3058476"/>
              <a:gd name="connsiteX5" fmla="*/ 3460377 w 5558118"/>
              <a:gd name="connsiteY5" fmla="*/ 1546806 h 3058476"/>
              <a:gd name="connsiteX6" fmla="*/ 3872753 w 5558118"/>
              <a:gd name="connsiteY6" fmla="*/ 1744029 h 3058476"/>
              <a:gd name="connsiteX7" fmla="*/ 4267200 w 5558118"/>
              <a:gd name="connsiteY7" fmla="*/ 363465 h 3058476"/>
              <a:gd name="connsiteX8" fmla="*/ 4697506 w 5558118"/>
              <a:gd name="connsiteY8" fmla="*/ 1026853 h 3058476"/>
              <a:gd name="connsiteX9" fmla="*/ 5199530 w 5558118"/>
              <a:gd name="connsiteY9" fmla="*/ 22806 h 3058476"/>
              <a:gd name="connsiteX10" fmla="*/ 5558118 w 5558118"/>
              <a:gd name="connsiteY10" fmla="*/ 453112 h 305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58118" h="3058476">
                <a:moveTo>
                  <a:pt x="0" y="578618"/>
                </a:moveTo>
                <a:cubicBezTo>
                  <a:pt x="152400" y="217041"/>
                  <a:pt x="304800" y="-144535"/>
                  <a:pt x="519953" y="58665"/>
                </a:cubicBezTo>
                <a:cubicBezTo>
                  <a:pt x="735106" y="261865"/>
                  <a:pt x="1030942" y="1654383"/>
                  <a:pt x="1290918" y="1797818"/>
                </a:cubicBezTo>
                <a:cubicBezTo>
                  <a:pt x="1550894" y="1941253"/>
                  <a:pt x="1819836" y="710101"/>
                  <a:pt x="2079812" y="919277"/>
                </a:cubicBezTo>
                <a:cubicBezTo>
                  <a:pt x="2339789" y="1128454"/>
                  <a:pt x="2620683" y="2948289"/>
                  <a:pt x="2850777" y="3052877"/>
                </a:cubicBezTo>
                <a:cubicBezTo>
                  <a:pt x="3080871" y="3157465"/>
                  <a:pt x="3290048" y="1764947"/>
                  <a:pt x="3460377" y="1546806"/>
                </a:cubicBezTo>
                <a:cubicBezTo>
                  <a:pt x="3630706" y="1328665"/>
                  <a:pt x="3738283" y="1941252"/>
                  <a:pt x="3872753" y="1744029"/>
                </a:cubicBezTo>
                <a:cubicBezTo>
                  <a:pt x="4007223" y="1546806"/>
                  <a:pt x="4129741" y="482994"/>
                  <a:pt x="4267200" y="363465"/>
                </a:cubicBezTo>
                <a:cubicBezTo>
                  <a:pt x="4404659" y="243936"/>
                  <a:pt x="4542118" y="1083630"/>
                  <a:pt x="4697506" y="1026853"/>
                </a:cubicBezTo>
                <a:cubicBezTo>
                  <a:pt x="4852894" y="970077"/>
                  <a:pt x="5056095" y="118429"/>
                  <a:pt x="5199530" y="22806"/>
                </a:cubicBezTo>
                <a:cubicBezTo>
                  <a:pt x="5342965" y="-72817"/>
                  <a:pt x="5558118" y="453112"/>
                  <a:pt x="5558118" y="45311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79059" y="2272784"/>
            <a:ext cx="376518" cy="3579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2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67 0.01389 C 0.0276 0.04398 0.04154 0.0743 0.05325 0.10787 C 0.0651 0.14143 0.07539 0.19074 0.08424 0.21504 C 0.09297 0.23958 0.09492 0.26134 0.10625 0.2544 C 0.11758 0.24745 0.14323 0.18495 0.15182 0.17338 C 0.16042 0.16157 0.16341 0.16852 0.15768 0.18379 C 0.15208 0.19907 0.13151 0.26342 0.11797 0.26481 C 0.10456 0.2662 0.07786 0.19074 0.07682 0.19166 C 0.07591 0.19236 0.11211 0.27014 0.11211 0.27037 " pathEditMode="relative" rAng="0" ptsTypes="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44" y="1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>
          <a:xfrm>
            <a:off x="820509" y="79642"/>
            <a:ext cx="10515600" cy="1325563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Step Size: how far should we go?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0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9412"/>
                <a:ext cx="10515600" cy="1161294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>
                    <a:ea typeface="ＭＳ Ｐゴシック" charset="-128"/>
                  </a:rPr>
                  <a:t>The gradient we calculated was based on a fixed value of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en-US" dirty="0">
                  <a:ea typeface="Cambria Math" panose="02040503050406030204" pitchFamily="18" charset="0"/>
                </a:endParaRPr>
              </a:p>
              <a:p>
                <a:r>
                  <a:rPr lang="en-US" altLang="en-US" dirty="0">
                    <a:ea typeface="Cambria Math" panose="02040503050406030204" pitchFamily="18" charset="0"/>
                  </a:rPr>
                  <a:t>As we move away from this point, the gradient changes</a:t>
                </a:r>
              </a:p>
            </p:txBody>
          </p:sp>
        </mc:Choice>
        <mc:Fallback xmlns="">
          <p:sp>
            <p:nvSpPr>
              <p:cNvPr id="63490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9412"/>
                <a:ext cx="10515600" cy="1161294"/>
              </a:xfrm>
              <a:blipFill>
                <a:blip r:embed="rId3"/>
                <a:stretch>
                  <a:fillRect l="-1043" t="-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E436E19-8BAA-4118-B6E6-34572E0EBD8A}"/>
              </a:ext>
            </a:extLst>
          </p:cNvPr>
          <p:cNvCxnSpPr/>
          <p:nvPr/>
        </p:nvCxnSpPr>
        <p:spPr>
          <a:xfrm>
            <a:off x="1612373" y="2741809"/>
            <a:ext cx="0" cy="25890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07453E-5B9E-47E1-B4E7-D022130023C0}"/>
              </a:ext>
            </a:extLst>
          </p:cNvPr>
          <p:cNvCxnSpPr>
            <a:cxnSpLocks/>
          </p:cNvCxnSpPr>
          <p:nvPr/>
        </p:nvCxnSpPr>
        <p:spPr>
          <a:xfrm flipH="1">
            <a:off x="1612373" y="5330837"/>
            <a:ext cx="30302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2C7E3D-88AF-4C9E-A575-792B922DCEB1}"/>
              </a:ext>
            </a:extLst>
          </p:cNvPr>
          <p:cNvSpPr/>
          <p:nvPr/>
        </p:nvSpPr>
        <p:spPr>
          <a:xfrm>
            <a:off x="1633639" y="2913089"/>
            <a:ext cx="3115339" cy="1679451"/>
          </a:xfrm>
          <a:custGeom>
            <a:avLst/>
            <a:gdLst>
              <a:gd name="connsiteX0" fmla="*/ 0 w 3115339"/>
              <a:gd name="connsiteY0" fmla="*/ 1152473 h 1679451"/>
              <a:gd name="connsiteX1" fmla="*/ 637953 w 3115339"/>
              <a:gd name="connsiteY1" fmla="*/ 599580 h 1679451"/>
              <a:gd name="connsiteX2" fmla="*/ 1350334 w 3115339"/>
              <a:gd name="connsiteY2" fmla="*/ 1673469 h 1679451"/>
              <a:gd name="connsiteX3" fmla="*/ 2604976 w 3115339"/>
              <a:gd name="connsiteY3" fmla="*/ 25422 h 1679451"/>
              <a:gd name="connsiteX4" fmla="*/ 3115339 w 3115339"/>
              <a:gd name="connsiteY4" fmla="*/ 695273 h 167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5339" h="1679451">
                <a:moveTo>
                  <a:pt x="0" y="1152473"/>
                </a:moveTo>
                <a:cubicBezTo>
                  <a:pt x="206448" y="832610"/>
                  <a:pt x="412897" y="512747"/>
                  <a:pt x="637953" y="599580"/>
                </a:cubicBezTo>
                <a:cubicBezTo>
                  <a:pt x="863009" y="686413"/>
                  <a:pt x="1022497" y="1769162"/>
                  <a:pt x="1350334" y="1673469"/>
                </a:cubicBezTo>
                <a:cubicBezTo>
                  <a:pt x="1678171" y="1577776"/>
                  <a:pt x="2310809" y="188455"/>
                  <a:pt x="2604976" y="25422"/>
                </a:cubicBezTo>
                <a:cubicBezTo>
                  <a:pt x="2899144" y="-137611"/>
                  <a:pt x="3032051" y="530468"/>
                  <a:pt x="3115339" y="695273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C2EDDD-5D96-456A-8925-B25BFCA0D664}"/>
              </a:ext>
            </a:extLst>
          </p:cNvPr>
          <p:cNvSpPr/>
          <p:nvPr/>
        </p:nvSpPr>
        <p:spPr>
          <a:xfrm>
            <a:off x="3639255" y="3526141"/>
            <a:ext cx="183380" cy="1833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22664C-16EF-47B8-A2CD-CB7D34A0A151}"/>
              </a:ext>
            </a:extLst>
          </p:cNvPr>
          <p:cNvCxnSpPr>
            <a:cxnSpLocks/>
          </p:cNvCxnSpPr>
          <p:nvPr/>
        </p:nvCxnSpPr>
        <p:spPr>
          <a:xfrm flipH="1">
            <a:off x="1972148" y="3613343"/>
            <a:ext cx="1768322" cy="44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881D377-9535-467C-87CB-BE48018D2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233" y="5462782"/>
            <a:ext cx="187087" cy="311812"/>
          </a:xfrm>
          <a:prstGeom prst="rect">
            <a:avLst/>
          </a:prstGeom>
        </p:spPr>
      </p:pic>
      <p:pic>
        <p:nvPicPr>
          <p:cNvPr id="24" name="Picture 23" descr="A picture containing furniture, table&#10;&#10;Description automatically generated">
            <a:extLst>
              <a:ext uri="{FF2B5EF4-FFF2-40B4-BE49-F238E27FC236}">
                <a16:creationId xmlns:a16="http://schemas.microsoft.com/office/drawing/2014/main" id="{6D5191FB-95A0-40F4-B180-8ACDD6E0E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74768" y="3794525"/>
            <a:ext cx="1675806" cy="391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363EEE-3A7A-420C-8AA9-250703DE6A8B}"/>
              </a:ext>
            </a:extLst>
          </p:cNvPr>
          <p:cNvSpPr txBox="1"/>
          <p:nvPr/>
        </p:nvSpPr>
        <p:spPr>
          <a:xfrm>
            <a:off x="875185" y="5780261"/>
            <a:ext cx="4786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the step size is too large, we may overshoot the minimum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26C329-F4C2-4BC8-9A28-F043895C1F1B}"/>
              </a:ext>
            </a:extLst>
          </p:cNvPr>
          <p:cNvCxnSpPr/>
          <p:nvPr/>
        </p:nvCxnSpPr>
        <p:spPr>
          <a:xfrm>
            <a:off x="7080356" y="2748634"/>
            <a:ext cx="0" cy="25890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AEDD16-1844-4BD6-A2BD-A75C0E88DE30}"/>
              </a:ext>
            </a:extLst>
          </p:cNvPr>
          <p:cNvCxnSpPr>
            <a:cxnSpLocks/>
          </p:cNvCxnSpPr>
          <p:nvPr/>
        </p:nvCxnSpPr>
        <p:spPr>
          <a:xfrm flipH="1">
            <a:off x="7080356" y="5337662"/>
            <a:ext cx="30302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2B13BF3-3213-47C2-BF20-EC694A7F467E}"/>
              </a:ext>
            </a:extLst>
          </p:cNvPr>
          <p:cNvSpPr/>
          <p:nvPr/>
        </p:nvSpPr>
        <p:spPr>
          <a:xfrm>
            <a:off x="7101622" y="2919914"/>
            <a:ext cx="3115339" cy="1679451"/>
          </a:xfrm>
          <a:custGeom>
            <a:avLst/>
            <a:gdLst>
              <a:gd name="connsiteX0" fmla="*/ 0 w 3115339"/>
              <a:gd name="connsiteY0" fmla="*/ 1152473 h 1679451"/>
              <a:gd name="connsiteX1" fmla="*/ 637953 w 3115339"/>
              <a:gd name="connsiteY1" fmla="*/ 599580 h 1679451"/>
              <a:gd name="connsiteX2" fmla="*/ 1350334 w 3115339"/>
              <a:gd name="connsiteY2" fmla="*/ 1673469 h 1679451"/>
              <a:gd name="connsiteX3" fmla="*/ 2604976 w 3115339"/>
              <a:gd name="connsiteY3" fmla="*/ 25422 h 1679451"/>
              <a:gd name="connsiteX4" fmla="*/ 3115339 w 3115339"/>
              <a:gd name="connsiteY4" fmla="*/ 695273 h 167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5339" h="1679451">
                <a:moveTo>
                  <a:pt x="0" y="1152473"/>
                </a:moveTo>
                <a:cubicBezTo>
                  <a:pt x="206448" y="832610"/>
                  <a:pt x="412897" y="512747"/>
                  <a:pt x="637953" y="599580"/>
                </a:cubicBezTo>
                <a:cubicBezTo>
                  <a:pt x="863009" y="686413"/>
                  <a:pt x="1022497" y="1769162"/>
                  <a:pt x="1350334" y="1673469"/>
                </a:cubicBezTo>
                <a:cubicBezTo>
                  <a:pt x="1678171" y="1577776"/>
                  <a:pt x="2310809" y="188455"/>
                  <a:pt x="2604976" y="25422"/>
                </a:cubicBezTo>
                <a:cubicBezTo>
                  <a:pt x="2899144" y="-137611"/>
                  <a:pt x="3032051" y="530468"/>
                  <a:pt x="3115339" y="695273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E9890D-3EB3-45C3-AF6B-CC3BB9D9B989}"/>
              </a:ext>
            </a:extLst>
          </p:cNvPr>
          <p:cNvSpPr/>
          <p:nvPr/>
        </p:nvSpPr>
        <p:spPr>
          <a:xfrm>
            <a:off x="9107238" y="3532966"/>
            <a:ext cx="183380" cy="1833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4F980D-F6A4-41E0-B7CA-C1F4879490BD}"/>
              </a:ext>
            </a:extLst>
          </p:cNvPr>
          <p:cNvCxnSpPr>
            <a:cxnSpLocks/>
          </p:cNvCxnSpPr>
          <p:nvPr/>
        </p:nvCxnSpPr>
        <p:spPr>
          <a:xfrm flipH="1">
            <a:off x="9070597" y="3620168"/>
            <a:ext cx="137857" cy="2348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D89E2B6-4E78-4E77-842D-8DD887661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16" y="5469607"/>
            <a:ext cx="187087" cy="311812"/>
          </a:xfrm>
          <a:prstGeom prst="rect">
            <a:avLst/>
          </a:prstGeom>
        </p:spPr>
      </p:pic>
      <p:pic>
        <p:nvPicPr>
          <p:cNvPr id="23" name="Picture 22" descr="A picture containing furniture, table&#10;&#10;Description automatically generated">
            <a:extLst>
              <a:ext uri="{FF2B5EF4-FFF2-40B4-BE49-F238E27FC236}">
                <a16:creationId xmlns:a16="http://schemas.microsoft.com/office/drawing/2014/main" id="{867F45E2-31C4-4C8B-8B3C-4A2F586BB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942751" y="3801350"/>
            <a:ext cx="1675806" cy="3915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488B7F-104F-4B5E-887B-786B40BDC9A2}"/>
              </a:ext>
            </a:extLst>
          </p:cNvPr>
          <p:cNvSpPr txBox="1"/>
          <p:nvPr/>
        </p:nvSpPr>
        <p:spPr>
          <a:xfrm>
            <a:off x="6379881" y="5781419"/>
            <a:ext cx="4984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the step size is too small, we need to take more steps (more computation)</a:t>
            </a:r>
          </a:p>
        </p:txBody>
      </p:sp>
      <p:pic>
        <p:nvPicPr>
          <p:cNvPr id="15" name="Picture 14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EE5E2325-CE1A-42AD-AD79-C67BE9A18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259633">
            <a:off x="7962221" y="3358108"/>
            <a:ext cx="1954862" cy="290038"/>
          </a:xfrm>
          <a:prstGeom prst="rect">
            <a:avLst/>
          </a:prstGeom>
        </p:spPr>
      </p:pic>
      <p:pic>
        <p:nvPicPr>
          <p:cNvPr id="29" name="Picture 28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4091F6E7-55BC-4733-A02B-7248C2F69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7318" y="3164927"/>
            <a:ext cx="1954862" cy="29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95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Gradient Descent Pseudocode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5F56052-3E75-4568-AE77-0C517A2F52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2657" y="1325563"/>
                <a:ext cx="8044647" cy="2546032"/>
              </a:xfr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/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Repeat until stopping condition met:</a:t>
                </a:r>
              </a:p>
              <a:p>
                <a:pPr marL="0" indent="0">
                  <a:buNone/>
                </a:pPr>
                <a:r>
                  <a:rPr lang="en-US" sz="3600" dirty="0"/>
                  <a:t>  	</a:t>
                </a:r>
                <a:r>
                  <a:rPr lang="en-US" altLang="en-US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alt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l-G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l-G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600" dirty="0"/>
                  <a:t>)</a:t>
                </a:r>
              </a:p>
              <a:p>
                <a:pPr marL="0" indent="0">
                  <a:buNone/>
                </a:pPr>
                <a:r>
                  <a:rPr lang="en-US" sz="3600" dirty="0"/>
                  <a:t>Return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5F56052-3E75-4568-AE77-0C517A2F52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2657" y="1325563"/>
                <a:ext cx="8044647" cy="2546032"/>
              </a:xfrm>
              <a:blipFill>
                <a:blip r:embed="rId3"/>
                <a:stretch>
                  <a:fillRect l="-2201" t="-4412" b="-6373"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334331-77B7-ED4A-9427-41145A42BAFE}"/>
                  </a:ext>
                </a:extLst>
              </p:cNvPr>
              <p:cNvSpPr/>
              <p:nvPr/>
            </p:nvSpPr>
            <p:spPr>
              <a:xfrm>
                <a:off x="332150" y="4216788"/>
                <a:ext cx="11075596" cy="2631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are the parameters of the model at time step t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) is the gradient of the loss function with respect to model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controls the step size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is the set of parameters that did best on the loss function.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334331-77B7-ED4A-9427-41145A42B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50" y="4216788"/>
                <a:ext cx="11075596" cy="2631298"/>
              </a:xfrm>
              <a:prstGeom prst="rect">
                <a:avLst/>
              </a:prstGeom>
              <a:blipFill>
                <a:blip r:embed="rId4"/>
                <a:stretch>
                  <a:fillRect l="-114"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593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7968</TotalTime>
  <Words>2698</Words>
  <Application>Microsoft Macintosh PowerPoint</Application>
  <PresentationFormat>Widescreen</PresentationFormat>
  <Paragraphs>428</Paragraphs>
  <Slides>50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Times New Roman</vt:lpstr>
      <vt:lpstr>Office Theme</vt:lpstr>
      <vt:lpstr>Equation</vt:lpstr>
      <vt:lpstr>Optimization  (Gradient Descent &amp; Backprop)</vt:lpstr>
      <vt:lpstr>Supervised Machine Learning in one slide</vt:lpstr>
      <vt:lpstr>A common approach to picking the next parameters</vt:lpstr>
      <vt:lpstr>Slope vs gradient </vt:lpstr>
      <vt:lpstr>What does the gradient tell us?</vt:lpstr>
      <vt:lpstr>What does the gradient tell us?</vt:lpstr>
      <vt:lpstr>Gradient Descent: Promises &amp; Caveats</vt:lpstr>
      <vt:lpstr>Step Size: how far should we go?</vt:lpstr>
      <vt:lpstr>Gradient Descent Pseudocode</vt:lpstr>
      <vt:lpstr>Design choices</vt:lpstr>
      <vt:lpstr>Parameter Initialization</vt:lpstr>
      <vt:lpstr>Knowing when to stop gradient descent</vt:lpstr>
      <vt:lpstr>Stochastic, Batch, Mini-Batch Descent</vt:lpstr>
      <vt:lpstr>Different data, different loss</vt:lpstr>
      <vt:lpstr>Loss functions</vt:lpstr>
      <vt:lpstr>A good objective (loss) function L(X,Y;θ)</vt:lpstr>
      <vt:lpstr>Example: 0 1 loss </vt:lpstr>
      <vt:lpstr>The 0 1 Loss function </vt:lpstr>
      <vt:lpstr>Perceptron Problem: The step function</vt:lpstr>
      <vt:lpstr>Solution: Remove the step function</vt:lpstr>
      <vt:lpstr>Squared loss: we now have a gradient</vt:lpstr>
      <vt:lpstr>A simple example: where do you draw the line?</vt:lpstr>
      <vt:lpstr>Measuring loss for a linear unit</vt:lpstr>
      <vt:lpstr>If we consider a single example, then…</vt:lpstr>
      <vt:lpstr>For each dimension i, take the partial derivative</vt:lpstr>
      <vt:lpstr> We now have each weight’s portion of the gradient for a linear model.</vt:lpstr>
      <vt:lpstr>The gradient can now be used here</vt:lpstr>
      <vt:lpstr>Sigmoid (aka Logistic) function: best of both</vt:lpstr>
      <vt:lpstr>What’s cool about the sigmoid function</vt:lpstr>
      <vt:lpstr>For each dimension i, take the partial derivative</vt:lpstr>
      <vt:lpstr>For each dimension i, take the partial derivative</vt:lpstr>
      <vt:lpstr>Backpropagation of error</vt:lpstr>
      <vt:lpstr>Where we left off</vt:lpstr>
      <vt:lpstr>Consider one output node</vt:lpstr>
      <vt:lpstr>Consider one hidden node</vt:lpstr>
      <vt:lpstr>Some stuff I should mention</vt:lpstr>
      <vt:lpstr>Sigmoid + SSE are not your only choices</vt:lpstr>
      <vt:lpstr>Rectified Linear Unit (ReLU) &amp; Soft Plus :</vt:lpstr>
      <vt:lpstr>“One Hot” Encoding</vt:lpstr>
      <vt:lpstr>Probability distribution </vt:lpstr>
      <vt:lpstr>Soft Max Function</vt:lpstr>
      <vt:lpstr>Why softmax?</vt:lpstr>
      <vt:lpstr>Entropy</vt:lpstr>
      <vt:lpstr>Some examples</vt:lpstr>
      <vt:lpstr>Cross Entropy</vt:lpstr>
      <vt:lpstr>An example</vt:lpstr>
      <vt:lpstr>An example</vt:lpstr>
      <vt:lpstr>Cross Entropy Loss Function </vt:lpstr>
      <vt:lpstr>A common approach…</vt:lpstr>
      <vt:lpstr>There are many activation &amp; loss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Bryan A Pardo</dc:creator>
  <cp:lastModifiedBy>Bryan A Pardo</cp:lastModifiedBy>
  <cp:revision>166</cp:revision>
  <cp:lastPrinted>2019-05-26T21:02:11Z</cp:lastPrinted>
  <dcterms:created xsi:type="dcterms:W3CDTF">2019-04-17T14:41:13Z</dcterms:created>
  <dcterms:modified xsi:type="dcterms:W3CDTF">2020-11-17T20:30:49Z</dcterms:modified>
</cp:coreProperties>
</file>